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E47F4-108F-890E-47D9-EBC64F37C44B}" v="129" dt="2025-02-11T16:55:14.084"/>
    <p1510:client id="{6C530AA6-1D94-08B3-C4A0-205202F3796A}" v="1136" dt="2025-02-12T17:00:38.570"/>
    <p1510:client id="{F3349944-9BAC-3C4F-B59A-593D7EA2DC69}" v="54" dt="2025-02-11T17:19:51.36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0C015-0E1E-4FCB-4443-A413E1D0A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BF7B8-8C1E-0708-C6AB-EFEA652C73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A3BBAF-2198-7214-9B07-4ED9B217AAE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EFB6445-82B1-D779-C0FA-BD5E1243C404}"/>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83987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rmente90/Wiinig_Space_Race_with_Data_Science/blob/main/Lab_3_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rmente90/Wiinig_Space_Race_with_Data_Science/blob/main/Lab_3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rmente90/Wiinig_Space_Race_with_Data_Science/blob/main/Lab_4_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rmente90/Wiinig_Space_Race_with_Data_Science/blob/main/Lab_5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rmente90/Wiinig_Space_Race_with_Data_Science/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rmente90/Wiinig_Space_Race_with_Data_Science/blob/main/Lab_6_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rmente90/Wiinig_Space_Race_with_Data_Science/blob/main/Lab1-Data_Collection_SpaceX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rmente90/Wiinig_Space_Race_with_Data_Science/blob/main/Lab1-Data_Collection_SpaceX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3972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Rafael Armenteros Martinez</a:t>
            </a:r>
          </a:p>
          <a:p>
            <a:r>
              <a:rPr lang="en-US" dirty="0">
                <a:solidFill>
                  <a:schemeClr val="bg2"/>
                </a:solidFill>
                <a:latin typeface="Abadi"/>
                <a:ea typeface="SF Pro" pitchFamily="2" charset="0"/>
                <a:cs typeface="SF Pro" pitchFamily="2" charset="0"/>
              </a:rPr>
              <a:t>11/02/2025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420152" cy="4618038"/>
          </a:xfrm>
          <a:prstGeom prst="rect">
            <a:avLst/>
          </a:prstGeom>
        </p:spPr>
        <p:txBody>
          <a:bodyPr lIns="91440" tIns="45720" rIns="91440" bIns="45720" anchor="t"/>
          <a:lstStyle/>
          <a:p>
            <a:r>
              <a:rPr lang="en-US" sz="2200" dirty="0">
                <a:solidFill>
                  <a:schemeClr val="accent3">
                    <a:lumMod val="25000"/>
                  </a:schemeClr>
                </a:solidFill>
                <a:ea typeface="+mn-lt"/>
                <a:cs typeface="+mn-lt"/>
              </a:rPr>
              <a:t>Initially some Exploratory Data Analysis (EDA) was performed on the dataset. </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ea typeface="+mn-lt"/>
                <a:cs typeface="+mn-lt"/>
              </a:rPr>
              <a:t>Then the summary launches per site, occurrences of each orbit and occurrences of mission outcome per orbit type were calculated.</a:t>
            </a:r>
            <a:endParaRPr lang="en-US" dirty="0">
              <a:solidFill>
                <a:schemeClr val="accent3">
                  <a:lumMod val="25000"/>
                </a:schemeClr>
              </a:solidFill>
              <a:ea typeface="+mn-lt"/>
              <a:cs typeface="+mn-lt"/>
            </a:endParaRPr>
          </a:p>
          <a:p>
            <a:r>
              <a:rPr lang="en-US" sz="2200" dirty="0">
                <a:solidFill>
                  <a:schemeClr val="accent3">
                    <a:lumMod val="25000"/>
                  </a:schemeClr>
                </a:solidFill>
                <a:ea typeface="+mn-lt"/>
                <a:cs typeface="+mn-lt"/>
              </a:rPr>
              <a:t>Finally, the landing outcome label was created from Outcome column.</a:t>
            </a:r>
            <a:endParaRPr lang="en-US" sz="2200" dirty="0">
              <a:solidFill>
                <a:schemeClr val="accent3">
                  <a:lumMod val="25000"/>
                </a:schemeClr>
              </a:solidFill>
              <a:ea typeface="Calibri"/>
              <a:cs typeface="Calibri"/>
            </a:endParaRPr>
          </a:p>
          <a:p>
            <a:endParaRPr lang="en-US" sz="2200" dirty="0">
              <a:solidFill>
                <a:schemeClr val="accent3">
                  <a:lumMod val="25000"/>
                </a:schemeClr>
              </a:solidFill>
              <a:ea typeface="Calibri"/>
              <a:cs typeface="Calibri"/>
            </a:endParaRPr>
          </a:p>
          <a:p>
            <a:endParaRPr lang="en-US" sz="2200" dirty="0">
              <a:solidFill>
                <a:schemeClr val="accent3">
                  <a:lumMod val="25000"/>
                </a:schemeClr>
              </a:solidFill>
              <a:ea typeface="Calibri"/>
              <a:cs typeface="Calibri"/>
            </a:endParaRPr>
          </a:p>
          <a:p>
            <a:endParaRPr lang="en-US" sz="2200" dirty="0">
              <a:solidFill>
                <a:schemeClr val="accent3">
                  <a:lumMod val="25000"/>
                </a:schemeClr>
              </a:solidFill>
              <a:ea typeface="Calibri"/>
              <a:cs typeface="Calibri"/>
            </a:endParaRPr>
          </a:p>
          <a:p>
            <a:r>
              <a:rPr lang="en-US" sz="2200" dirty="0">
                <a:solidFill>
                  <a:schemeClr val="accent3">
                    <a:lumMod val="25000"/>
                  </a:schemeClr>
                </a:solidFill>
                <a:ea typeface="Calibri"/>
                <a:cs typeface="Calibri"/>
              </a:rPr>
              <a:t>This is the link: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https://github.com/Rarmente90/Wiinig_Space_Race_with_Data_Science/blob/main/Lab_3_labs-jupyter-spacex-Data%20wrangling.ipynb</a:t>
            </a:r>
          </a:p>
          <a:p>
            <a:pPr marL="0" indent="0">
              <a:buNone/>
            </a:pPr>
            <a:endParaRPr lang="en-US" sz="2200" dirty="0">
              <a:solidFill>
                <a:schemeClr val="accent3">
                  <a:lumMod val="25000"/>
                </a:schemeClr>
              </a:solidFill>
              <a:ea typeface="Calibri"/>
              <a:cs typeface="Calibri"/>
            </a:endParaRPr>
          </a:p>
          <a:p>
            <a:pPr marL="0" indent="0">
              <a:buNone/>
            </a:pPr>
            <a:endParaRPr lang="en-US" sz="2200" dirty="0">
              <a:solidFill>
                <a:srgbClr val="292929"/>
              </a:solidFill>
              <a:ea typeface="Calibri"/>
              <a:cs typeface="Calibri"/>
            </a:endParaRPr>
          </a:p>
          <a:p>
            <a:pPr marL="0" indent="0">
              <a:buNone/>
            </a:pPr>
            <a:endParaRPr lang="en-US" sz="2200" dirty="0">
              <a:solidFill>
                <a:srgbClr val="292929"/>
              </a:solidFill>
              <a:ea typeface="Calibri"/>
              <a:cs typeface="Calibri"/>
            </a:endParaRPr>
          </a:p>
          <a:p>
            <a:pPr marL="0" indent="0">
              <a:buNone/>
            </a:pPr>
            <a:endParaRPr lang="en-US" dirty="0">
              <a:solidFill>
                <a:srgbClr val="000000"/>
              </a:solidFill>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Imagen 1" descr="Diagrama&#10;&#10;El contenido generado por inteligencia artificial puede ser incorrecto.">
            <a:extLst>
              <a:ext uri="{FF2B5EF4-FFF2-40B4-BE49-F238E27FC236}">
                <a16:creationId xmlns:a16="http://schemas.microsoft.com/office/drawing/2014/main" id="{7BE963AC-044E-E5E7-E925-43D763BD1ECC}"/>
              </a:ext>
            </a:extLst>
          </p:cNvPr>
          <p:cNvPicPr>
            <a:picLocks noChangeAspect="1"/>
          </p:cNvPicPr>
          <p:nvPr/>
        </p:nvPicPr>
        <p:blipFill>
          <a:blip r:embed="rId4"/>
          <a:stretch>
            <a:fillRect/>
          </a:stretch>
        </p:blipFill>
        <p:spPr>
          <a:xfrm>
            <a:off x="1071563" y="3433763"/>
            <a:ext cx="5807075" cy="11842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0825"/>
            <a:ext cx="9770989" cy="4618038"/>
          </a:xfrm>
          <a:prstGeom prst="rect">
            <a:avLst/>
          </a:prstGeom>
        </p:spPr>
        <p:txBody>
          <a:bodyPr lIns="91440" tIns="45720" rIns="91440" bIns="45720" anchor="t"/>
          <a:lstStyle/>
          <a:p>
            <a:pPr>
              <a:buNone/>
            </a:pPr>
            <a:r>
              <a:rPr lang="en-US" sz="1800" b="1" dirty="0">
                <a:solidFill>
                  <a:schemeClr val="accent3">
                    <a:lumMod val="25000"/>
                  </a:schemeClr>
                </a:solidFill>
                <a:ea typeface="+mn-lt"/>
                <a:cs typeface="+mn-lt"/>
              </a:rPr>
              <a:t>The following SQL queries were performed: </a:t>
            </a:r>
            <a:endParaRPr lang="es-ES" sz="1800" b="1">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Names of the unique launch sites in the space mission; </a:t>
            </a:r>
            <a:endParaRPr lang="en-US" sz="1400">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Top 5 launch sites whose name begins with the string 'CCA’; </a:t>
            </a:r>
            <a:endParaRPr lang="en-US" sz="1400">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Total pay load mass carried by boosters launched by NASA (CRS); </a:t>
            </a:r>
            <a:endParaRPr lang="en-US" sz="1400">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Average payload mass carried by booster version F9 v1.1; </a:t>
            </a:r>
            <a:endParaRPr lang="en-US" sz="1400">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Date when the first successful landing outcome in ground pad was achieved; </a:t>
            </a:r>
            <a:endParaRPr lang="en-US" sz="1400">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Names of the boosters which have success in drone ship and have payload mass between 4000 and 6000 kg; </a:t>
            </a:r>
            <a:endParaRPr lang="en-US" sz="1400" dirty="0">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Total number of successful and failure mission outcomes; </a:t>
            </a:r>
            <a:endParaRPr lang="en-US" sz="1400">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Names of the booster versions which have carried the maximum payload mass; </a:t>
            </a:r>
            <a:endParaRPr lang="en-US" sz="1400">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Failed landing out comes in </a:t>
            </a:r>
            <a:r>
              <a:rPr lang="en-US" sz="1400" err="1">
                <a:solidFill>
                  <a:schemeClr val="accent3">
                    <a:lumMod val="25000"/>
                  </a:schemeClr>
                </a:solidFill>
                <a:ea typeface="+mn-lt"/>
                <a:cs typeface="+mn-lt"/>
              </a:rPr>
              <a:t>droneship</a:t>
            </a:r>
            <a:r>
              <a:rPr lang="en-US" sz="1400" dirty="0">
                <a:solidFill>
                  <a:schemeClr val="accent3">
                    <a:lumMod val="25000"/>
                  </a:schemeClr>
                </a:solidFill>
                <a:ea typeface="+mn-lt"/>
                <a:cs typeface="+mn-lt"/>
              </a:rPr>
              <a:t>, their booster versions, and launch site names for in year 2015; and </a:t>
            </a:r>
            <a:endParaRPr lang="en-US" sz="1400">
              <a:solidFill>
                <a:schemeClr val="accent3">
                  <a:lumMod val="25000"/>
                </a:schemeClr>
              </a:solidFill>
              <a:ea typeface="Calibri"/>
              <a:cs typeface="Calibri"/>
            </a:endParaRPr>
          </a:p>
          <a:p>
            <a:pPr>
              <a:buNone/>
            </a:pPr>
            <a:r>
              <a:rPr lang="en-US" sz="1400" dirty="0">
                <a:solidFill>
                  <a:schemeClr val="accent3">
                    <a:lumMod val="25000"/>
                  </a:schemeClr>
                </a:solidFill>
                <a:ea typeface="+mn-lt"/>
                <a:cs typeface="+mn-lt"/>
              </a:rPr>
              <a:t>• Rank of the count of landing outcomes (such as Failure (</a:t>
            </a:r>
            <a:r>
              <a:rPr lang="en-US" sz="1400" err="1">
                <a:solidFill>
                  <a:schemeClr val="accent3">
                    <a:lumMod val="25000"/>
                  </a:schemeClr>
                </a:solidFill>
                <a:ea typeface="+mn-lt"/>
                <a:cs typeface="+mn-lt"/>
              </a:rPr>
              <a:t>droneship</a:t>
            </a:r>
            <a:r>
              <a:rPr lang="en-US" sz="1400" dirty="0">
                <a:solidFill>
                  <a:schemeClr val="accent3">
                    <a:lumMod val="25000"/>
                  </a:schemeClr>
                </a:solidFill>
                <a:ea typeface="+mn-lt"/>
                <a:cs typeface="+mn-lt"/>
              </a:rPr>
              <a:t>) or Success (ground pad)) between the date 2010-06-04 and 2017-03-20. </a:t>
            </a:r>
            <a:endParaRPr lang="en-US" sz="1400" dirty="0">
              <a:solidFill>
                <a:schemeClr val="accent3">
                  <a:lumMod val="25000"/>
                </a:schemeClr>
              </a:solidFill>
              <a:ea typeface="Calibri"/>
              <a:cs typeface="Calibri"/>
            </a:endParaRPr>
          </a:p>
          <a:p>
            <a:pPr marL="0" indent="0">
              <a:lnSpc>
                <a:spcPct val="100000"/>
              </a:lnSpc>
              <a:spcBef>
                <a:spcPts val="1400"/>
              </a:spcBef>
              <a:buNone/>
            </a:pPr>
            <a:r>
              <a:rPr lang="en-US" sz="1400">
                <a:solidFill>
                  <a:schemeClr val="accent3">
                    <a:lumMod val="25000"/>
                  </a:schemeClr>
                </a:solidFill>
                <a:latin typeface="Abadi"/>
              </a:rPr>
              <a:t>This is the link: </a:t>
            </a:r>
            <a:r>
              <a:rPr lang="en-US" sz="14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https://github.com/Rarmente90/Wiinig_Space_Race_with_Data_Science/blob/main/Lab_3_jupyter-labs-eda-sql-coursera_sqllite.ipynb</a:t>
            </a:r>
            <a:endParaRPr lang="en-US" sz="1400" dirty="0">
              <a:solidFill>
                <a:schemeClr val="accent3">
                  <a:lumMod val="25000"/>
                </a:schemeClr>
              </a:solidFill>
              <a:ea typeface="+mn-lt"/>
              <a:cs typeface="+mn-lt"/>
              <a:hlinkClick r:id="rId3"/>
            </a:endParaRPr>
          </a:p>
          <a:p>
            <a:pPr marL="0" indent="0">
              <a:lnSpc>
                <a:spcPct val="100000"/>
              </a:lnSpc>
              <a:spcBef>
                <a:spcPts val="1400"/>
              </a:spcBef>
              <a:buNone/>
            </a:pPr>
            <a:endParaRPr lang="en-US" sz="1400" dirty="0">
              <a:solidFill>
                <a:schemeClr val="accent3">
                  <a:lumMod val="25000"/>
                </a:schemeClr>
              </a:solidFill>
              <a:ea typeface="Calibri"/>
              <a:cs typeface="Calibri"/>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800" dirty="0">
                <a:solidFill>
                  <a:schemeClr val="accent3">
                    <a:lumMod val="25000"/>
                  </a:schemeClr>
                </a:solidFill>
                <a:ea typeface="+mn-lt"/>
                <a:cs typeface="+mn-lt"/>
              </a:rPr>
              <a:t>To explore data, scatterplots and bar plots were used to visualize the relationship between pair of features: </a:t>
            </a:r>
            <a:endParaRPr lang="en-US" sz="1800" dirty="0">
              <a:solidFill>
                <a:schemeClr val="accent3">
                  <a:lumMod val="25000"/>
                </a:schemeClr>
              </a:solidFill>
              <a:ea typeface="Calibri" panose="020F0502020204030204"/>
              <a:cs typeface="Calibri" panose="020F0502020204030204"/>
            </a:endParaRPr>
          </a:p>
          <a:p>
            <a:r>
              <a:rPr lang="en-US" sz="1800" dirty="0">
                <a:solidFill>
                  <a:schemeClr val="accent3">
                    <a:lumMod val="25000"/>
                  </a:schemeClr>
                </a:solidFill>
                <a:ea typeface="+mn-lt"/>
                <a:cs typeface="+mn-lt"/>
              </a:rPr>
              <a:t>Payload Mass X Flight Number, Launch Site X Flight Number, Launch Site X Payload Mass, Orbit and Flight Number, Payload and Orbit</a:t>
            </a:r>
            <a:endParaRPr lang="en-US" sz="1800" dirty="0">
              <a:solidFill>
                <a:schemeClr val="accent3">
                  <a:lumMod val="25000"/>
                </a:schemeClr>
              </a:solidFill>
              <a:ea typeface="Calibri" panose="020F0502020204030204"/>
              <a:cs typeface="Calibri" panose="020F0502020204030204"/>
            </a:endParaRPr>
          </a:p>
          <a:p>
            <a:endParaRPr lang="en-US" sz="1800" dirty="0">
              <a:solidFill>
                <a:schemeClr val="accent3">
                  <a:lumMod val="25000"/>
                </a:schemeClr>
              </a:solidFill>
              <a:latin typeface="Calibri"/>
              <a:ea typeface="Calibri"/>
              <a:cs typeface="Calibri"/>
            </a:endParaRPr>
          </a:p>
          <a:p>
            <a:endParaRPr lang="en-US" sz="1800" dirty="0">
              <a:solidFill>
                <a:schemeClr val="accent3">
                  <a:lumMod val="25000"/>
                </a:schemeClr>
              </a:solidFill>
              <a:latin typeface="Calibri"/>
              <a:ea typeface="Calibri"/>
              <a:cs typeface="Calibri"/>
            </a:endParaRPr>
          </a:p>
          <a:p>
            <a:endParaRPr lang="en-US" sz="1800" dirty="0">
              <a:solidFill>
                <a:schemeClr val="accent3">
                  <a:lumMod val="25000"/>
                </a:schemeClr>
              </a:solidFill>
              <a:latin typeface="Calibri"/>
              <a:ea typeface="Calibri"/>
              <a:cs typeface="Calibri"/>
            </a:endParaRPr>
          </a:p>
          <a:p>
            <a:endParaRPr lang="en-US" sz="1800" dirty="0">
              <a:solidFill>
                <a:schemeClr val="accent3">
                  <a:lumMod val="25000"/>
                </a:schemeClr>
              </a:solidFill>
              <a:latin typeface="Calibri"/>
              <a:ea typeface="Calibri"/>
              <a:cs typeface="Calibri"/>
            </a:endParaRPr>
          </a:p>
          <a:p>
            <a:endParaRPr lang="en-US" sz="1800" dirty="0">
              <a:solidFill>
                <a:schemeClr val="accent3">
                  <a:lumMod val="25000"/>
                </a:schemeClr>
              </a:solidFill>
              <a:latin typeface="Calibri"/>
              <a:ea typeface="Calibri"/>
              <a:cs typeface="Calibri"/>
            </a:endParaRPr>
          </a:p>
          <a:p>
            <a:endParaRPr lang="en-US" sz="1800" dirty="0">
              <a:solidFill>
                <a:schemeClr val="accent3">
                  <a:lumMod val="25000"/>
                </a:schemeClr>
              </a:solidFill>
              <a:latin typeface="Calibri"/>
              <a:ea typeface="Calibri"/>
              <a:cs typeface="Calibri"/>
            </a:endParaRPr>
          </a:p>
          <a:p>
            <a:r>
              <a:rPr lang="en-US" sz="1800" dirty="0">
                <a:solidFill>
                  <a:schemeClr val="accent3">
                    <a:lumMod val="25000"/>
                  </a:schemeClr>
                </a:solidFill>
                <a:latin typeface="Calibri"/>
                <a:ea typeface="Calibri"/>
                <a:cs typeface="Calibri"/>
              </a:rPr>
              <a:t>This is the link: </a:t>
            </a:r>
            <a:r>
              <a:rPr lang="en-US" sz="18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https://github.com/Rarmente90/Wiinig_Space_Race_with_Data_Science/blob/main/Lab_4_edadataviz.ipynb</a:t>
            </a:r>
          </a:p>
          <a:p>
            <a:endParaRPr lang="en-US" sz="1800" dirty="0">
              <a:solidFill>
                <a:schemeClr val="accent3">
                  <a:lumMod val="25000"/>
                </a:schemeClr>
              </a:solidFill>
              <a:ea typeface="Calibri"/>
              <a:cs typeface="Calibri"/>
            </a:endParaRPr>
          </a:p>
          <a:p>
            <a:endParaRPr lang="en-US" sz="1800" dirty="0">
              <a:solidFill>
                <a:srgbClr val="292929"/>
              </a:solidFill>
              <a:latin typeface="Calibri"/>
              <a:ea typeface="Calibri"/>
              <a:cs typeface="Calibri"/>
            </a:endParaRPr>
          </a:p>
          <a:p>
            <a:endParaRPr lang="en-US" sz="1800" dirty="0">
              <a:solidFill>
                <a:srgbClr val="292929"/>
              </a:solidFill>
              <a:ea typeface="Calibri"/>
              <a:cs typeface="Calibri"/>
            </a:endParaRPr>
          </a:p>
          <a:p>
            <a:endParaRPr lang="en-US" sz="1800" dirty="0">
              <a:solidFill>
                <a:srgbClr val="292929"/>
              </a:solidFill>
              <a:ea typeface="Calibri"/>
              <a:cs typeface="Calibri"/>
            </a:endParaRPr>
          </a:p>
          <a:p>
            <a:endParaRPr lang="en-US" sz="1800" dirty="0">
              <a:solidFill>
                <a:srgbClr val="292929"/>
              </a:solidFill>
              <a:ea typeface="Calibri"/>
              <a:cs typeface="Calibri"/>
            </a:endParaRPr>
          </a:p>
          <a:p>
            <a:endParaRPr lang="en-US" sz="1800" dirty="0">
              <a:solidFill>
                <a:srgbClr val="292929"/>
              </a:solidFill>
              <a:latin typeface="Calibri"/>
              <a:ea typeface="Calibri" panose="020F0502020204030204"/>
              <a:cs typeface="Calibri" panose="020F0502020204030204"/>
            </a:endParaRPr>
          </a:p>
          <a:p>
            <a:pPr marL="0" indent="0">
              <a:lnSpc>
                <a:spcPct val="100000"/>
              </a:lnSpc>
              <a:spcBef>
                <a:spcPts val="1400"/>
              </a:spcBef>
              <a:buNone/>
            </a:pPr>
            <a:endParaRPr lang="en-US" sz="1800" dirty="0">
              <a:solidFill>
                <a:srgbClr val="292929"/>
              </a:solidFill>
              <a:latin typeface="Abadi"/>
              <a:ea typeface="Calibri" panose="020F0502020204030204"/>
              <a:cs typeface="Calibri" panose="020F0502020204030204"/>
            </a:endParaRPr>
          </a:p>
          <a:p>
            <a:endParaRPr lang="en-US">
              <a:solidFill>
                <a:srgbClr val="000000"/>
              </a:solidFill>
              <a:latin typeface="Calibri" panose="020F0502020204030204"/>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Imagen 1" descr="Gráfico, Gráfico de dispersión&#10;&#10;El contenido generado por inteligencia artificial puede ser incorrecto.">
            <a:extLst>
              <a:ext uri="{FF2B5EF4-FFF2-40B4-BE49-F238E27FC236}">
                <a16:creationId xmlns:a16="http://schemas.microsoft.com/office/drawing/2014/main" id="{D2B10D9D-F426-9EE6-EB2B-007086359AC2}"/>
              </a:ext>
            </a:extLst>
          </p:cNvPr>
          <p:cNvPicPr>
            <a:picLocks noChangeAspect="1"/>
          </p:cNvPicPr>
          <p:nvPr/>
        </p:nvPicPr>
        <p:blipFill>
          <a:blip r:embed="rId4"/>
          <a:stretch>
            <a:fillRect/>
          </a:stretch>
        </p:blipFill>
        <p:spPr>
          <a:xfrm>
            <a:off x="771525" y="2965450"/>
            <a:ext cx="10521950" cy="20193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Markers, circles, lines and marker clusters were used with Folium Maps </a:t>
            </a:r>
            <a:endParaRPr lang="es-ES" dirty="0">
              <a:solidFill>
                <a:schemeClr val="accent3">
                  <a:lumMod val="25000"/>
                </a:schemeClr>
              </a:solidFill>
              <a:ea typeface="Calibri"/>
              <a:cs typeface="Calibri"/>
            </a:endParaRPr>
          </a:p>
          <a:p>
            <a:r>
              <a:rPr lang="en-US" sz="2200" dirty="0">
                <a:solidFill>
                  <a:schemeClr val="accent3">
                    <a:lumMod val="25000"/>
                  </a:schemeClr>
                </a:solidFill>
                <a:ea typeface="+mn-lt"/>
                <a:cs typeface="+mn-lt"/>
              </a:rPr>
              <a:t>Markers indicate points like launch sites; </a:t>
            </a:r>
            <a:endParaRPr lang="en-US" dirty="0">
              <a:solidFill>
                <a:schemeClr val="accent3">
                  <a:lumMod val="25000"/>
                </a:schemeClr>
              </a:solidFill>
            </a:endParaRPr>
          </a:p>
          <a:p>
            <a:r>
              <a:rPr lang="en-US" sz="2200" dirty="0">
                <a:solidFill>
                  <a:schemeClr val="accent3">
                    <a:lumMod val="25000"/>
                  </a:schemeClr>
                </a:solidFill>
                <a:ea typeface="+mn-lt"/>
                <a:cs typeface="+mn-lt"/>
              </a:rPr>
              <a:t>Circles indicate highlighted areas around specific coordinates, like NASA Johnson Space Center; </a:t>
            </a:r>
            <a:endParaRPr lang="en-US" dirty="0">
              <a:solidFill>
                <a:schemeClr val="accent3">
                  <a:lumMod val="25000"/>
                </a:schemeClr>
              </a:solidFill>
            </a:endParaRPr>
          </a:p>
          <a:p>
            <a:r>
              <a:rPr lang="en-US" sz="2200" dirty="0">
                <a:solidFill>
                  <a:schemeClr val="accent3">
                    <a:lumMod val="25000"/>
                  </a:schemeClr>
                </a:solidFill>
                <a:ea typeface="+mn-lt"/>
                <a:cs typeface="+mn-lt"/>
              </a:rPr>
              <a:t>Marker clusters indicates groups of events in each coordinate, like launches in a launch site; and </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Lines are used to indicate distances between two coordinates. </a:t>
            </a:r>
            <a:endParaRPr lang="en-US" dirty="0">
              <a:solidFill>
                <a:schemeClr val="accent3">
                  <a:lumMod val="25000"/>
                </a:schemeClr>
              </a:solidFill>
            </a:endParaRPr>
          </a:p>
          <a:p>
            <a:pPr>
              <a:lnSpc>
                <a:spcPct val="100000"/>
              </a:lnSpc>
              <a:spcBef>
                <a:spcPts val="1400"/>
              </a:spcBef>
            </a:pPr>
            <a:r>
              <a:rPr lang="en-US" sz="2200">
                <a:solidFill>
                  <a:schemeClr val="accent3">
                    <a:lumMod val="25000"/>
                  </a:schemeClr>
                </a:solidFill>
                <a:ea typeface="Calibri"/>
                <a:cs typeface="Calibri"/>
              </a:rPr>
              <a:t>Link: </a:t>
            </a:r>
            <a:r>
              <a:rPr lang="en-US" sz="2200" dirty="0">
                <a:solidFill>
                  <a:schemeClr val="accent3">
                    <a:lumMod val="25000"/>
                  </a:schemeClr>
                </a:solidFill>
                <a:ea typeface="+mn-lt"/>
                <a:cs typeface="+mn-lt"/>
                <a:hlinkClick r:id="rId3"/>
              </a:rPr>
              <a:t>https://github.com/Rarmente90/Wiinig_Space_Race_with_Data_Science/blob/main/Lab_5_jupyter_launch_site_location.ipynb</a:t>
            </a:r>
            <a:endParaRPr lang="en-US" sz="2200" dirty="0">
              <a:solidFill>
                <a:schemeClr val="accent3">
                  <a:lumMod val="25000"/>
                </a:schemeClr>
              </a:solidFill>
              <a:ea typeface="Calibri"/>
              <a:cs typeface="Calibri"/>
              <a:hlinkClick r:id="rId3"/>
            </a:endParaRPr>
          </a:p>
          <a:p>
            <a:pPr marL="0" indent="0">
              <a:lnSpc>
                <a:spcPct val="100000"/>
              </a:lnSpc>
              <a:spcBef>
                <a:spcPts val="1400"/>
              </a:spcBef>
              <a:buNone/>
            </a:pPr>
            <a:endParaRPr lang="en-US" sz="2200" dirty="0">
              <a:solidFill>
                <a:schemeClr val="accent3">
                  <a:lumMod val="25000"/>
                </a:schemeClr>
              </a:solidFill>
              <a:ea typeface="Calibri"/>
              <a:cs typeface="Calibri"/>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solidFill>
                  <a:schemeClr val="accent3">
                    <a:lumMod val="25000"/>
                  </a:schemeClr>
                </a:solidFill>
                <a:ea typeface="+mn-lt"/>
                <a:cs typeface="+mn-lt"/>
              </a:rPr>
              <a:t>We built an interactive dashboard with </a:t>
            </a:r>
            <a:r>
              <a:rPr lang="en-US" sz="2200" dirty="0" err="1">
                <a:solidFill>
                  <a:schemeClr val="accent3">
                    <a:lumMod val="25000"/>
                  </a:schemeClr>
                </a:solidFill>
                <a:ea typeface="+mn-lt"/>
                <a:cs typeface="+mn-lt"/>
              </a:rPr>
              <a:t>Plotly</a:t>
            </a:r>
            <a:r>
              <a:rPr lang="en-US" sz="2200" dirty="0">
                <a:solidFill>
                  <a:schemeClr val="accent3">
                    <a:lumMod val="25000"/>
                  </a:schemeClr>
                </a:solidFill>
                <a:ea typeface="+mn-lt"/>
                <a:cs typeface="+mn-lt"/>
              </a:rPr>
              <a:t> dash</a:t>
            </a:r>
            <a:endParaRPr lang="es-ES" dirty="0">
              <a:solidFill>
                <a:schemeClr val="accent3">
                  <a:lumMod val="25000"/>
                </a:schemeClr>
              </a:solidFill>
            </a:endParaRPr>
          </a:p>
          <a:p>
            <a:r>
              <a:rPr lang="en-US" sz="2200" dirty="0">
                <a:solidFill>
                  <a:schemeClr val="accent3">
                    <a:lumMod val="25000"/>
                  </a:schemeClr>
                </a:solidFill>
                <a:ea typeface="+mn-lt"/>
                <a:cs typeface="+mn-lt"/>
              </a:rPr>
              <a:t>We plotted pie charts showing the total launches by a certain sites</a:t>
            </a:r>
            <a:endParaRPr lang="en-US" dirty="0">
              <a:solidFill>
                <a:schemeClr val="accent3">
                  <a:lumMod val="25000"/>
                </a:schemeClr>
              </a:solidFill>
            </a:endParaRPr>
          </a:p>
          <a:p>
            <a:r>
              <a:rPr lang="en-US" sz="2200" dirty="0">
                <a:solidFill>
                  <a:schemeClr val="accent3">
                    <a:lumMod val="25000"/>
                  </a:schemeClr>
                </a:solidFill>
                <a:ea typeface="+mn-lt"/>
                <a:cs typeface="+mn-lt"/>
              </a:rPr>
              <a:t>We plotted scatter graph showing the relationship with Outcome and Payload Mass (Kg) for the different booster version</a:t>
            </a:r>
            <a:endParaRPr lang="en-US" dirty="0">
              <a:solidFill>
                <a:schemeClr val="accent3">
                  <a:lumMod val="25000"/>
                </a:schemeClr>
              </a:solidFill>
              <a:ea typeface="Calibri" panose="020F0502020204030204"/>
              <a:cs typeface="Calibri" panose="020F0502020204030204"/>
            </a:endParaRPr>
          </a:p>
          <a:p>
            <a:endParaRPr lang="en-US" sz="2200" dirty="0">
              <a:solidFill>
                <a:schemeClr val="accent3">
                  <a:lumMod val="25000"/>
                </a:schemeClr>
              </a:solidFill>
              <a:ea typeface="Calibri"/>
              <a:cs typeface="Calibri"/>
            </a:endParaRPr>
          </a:p>
          <a:p>
            <a:r>
              <a:rPr lang="en-US" sz="2200" dirty="0">
                <a:solidFill>
                  <a:schemeClr val="accent3">
                    <a:lumMod val="25000"/>
                  </a:schemeClr>
                </a:solidFill>
                <a:ea typeface="Calibri"/>
                <a:cs typeface="Calibri"/>
              </a:rPr>
              <a:t>Link here:</a:t>
            </a:r>
          </a:p>
          <a:p>
            <a:r>
              <a:rPr lang="en-US" sz="2200" dirty="0">
                <a:solidFill>
                  <a:schemeClr val="accent3">
                    <a:lumMod val="25000"/>
                  </a:schemeClr>
                </a:solidFill>
                <a:ea typeface="+mn-lt"/>
                <a:cs typeface="+mn-lt"/>
                <a:hlinkClick r:id="rId3"/>
              </a:rPr>
              <a:t>https://github.com/Rarmente90/Wiinig_Space_Race_with_Data_Science/blob/main/App.py</a:t>
            </a:r>
            <a:endParaRPr lang="en-US" sz="2200" dirty="0">
              <a:solidFill>
                <a:schemeClr val="accent3">
                  <a:lumMod val="25000"/>
                </a:schemeClr>
              </a:solidFill>
              <a:ea typeface="Calibri" panose="020F0502020204030204"/>
              <a:cs typeface="Calibri" panose="020F0502020204030204"/>
              <a:hlinkClick r:id="rId3"/>
            </a:endParaRPr>
          </a:p>
          <a:p>
            <a:pPr marL="0" indent="0">
              <a:buNone/>
            </a:pPr>
            <a:endParaRPr lang="en-US" sz="2200" dirty="0">
              <a:solidFill>
                <a:schemeClr val="accent3">
                  <a:lumMod val="25000"/>
                </a:schemeClr>
              </a:solidFill>
              <a:ea typeface="Calibri" panose="020F0502020204030204"/>
              <a:cs typeface="Calibri" panose="020F0502020204030204"/>
            </a:endParaRPr>
          </a:p>
          <a:p>
            <a:endParaRPr lang="en-US" sz="2200" dirty="0">
              <a:solidFill>
                <a:srgbClr val="292929"/>
              </a:solidFill>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We loaded the data using </a:t>
            </a:r>
            <a:r>
              <a:rPr lang="en-US" sz="2200" dirty="0" err="1">
                <a:solidFill>
                  <a:schemeClr val="accent3">
                    <a:lumMod val="25000"/>
                  </a:schemeClr>
                </a:solidFill>
                <a:ea typeface="+mn-lt"/>
                <a:cs typeface="+mn-lt"/>
              </a:rPr>
              <a:t>numpy</a:t>
            </a:r>
            <a:r>
              <a:rPr lang="en-US" sz="2200" dirty="0">
                <a:solidFill>
                  <a:schemeClr val="accent3">
                    <a:lumMod val="25000"/>
                  </a:schemeClr>
                </a:solidFill>
                <a:ea typeface="+mn-lt"/>
                <a:cs typeface="+mn-lt"/>
              </a:rPr>
              <a:t> and pandas, transformed the data, split our data into training and testing.</a:t>
            </a:r>
            <a:endParaRPr lang="en-US" dirty="0">
              <a:solidFill>
                <a:schemeClr val="accent3">
                  <a:lumMod val="25000"/>
                </a:schemeClr>
              </a:solidFill>
              <a:ea typeface="Calibri" panose="020F0502020204030204"/>
              <a:cs typeface="Calibri" panose="020F0502020204030204"/>
            </a:endParaRPr>
          </a:p>
          <a:p>
            <a:r>
              <a:rPr lang="en-US" sz="2200" dirty="0">
                <a:solidFill>
                  <a:schemeClr val="accent3">
                    <a:lumMod val="25000"/>
                  </a:schemeClr>
                </a:solidFill>
                <a:ea typeface="+mn-lt"/>
                <a:cs typeface="+mn-lt"/>
              </a:rPr>
              <a:t>We built different machine learning models and tune different hyperparameters using </a:t>
            </a:r>
            <a:r>
              <a:rPr lang="en-US" sz="2200" dirty="0" err="1">
                <a:solidFill>
                  <a:schemeClr val="accent3">
                    <a:lumMod val="25000"/>
                  </a:schemeClr>
                </a:solidFill>
                <a:ea typeface="+mn-lt"/>
                <a:cs typeface="+mn-lt"/>
              </a:rPr>
              <a:t>GridSearchCV</a:t>
            </a:r>
            <a:r>
              <a:rPr lang="en-US" sz="2200" dirty="0">
                <a:solidFill>
                  <a:schemeClr val="accent3">
                    <a:lumMod val="25000"/>
                  </a:schemeClr>
                </a:solidFill>
                <a:ea typeface="+mn-lt"/>
                <a:cs typeface="+mn-lt"/>
              </a:rPr>
              <a:t>.</a:t>
            </a:r>
            <a:endParaRPr lang="en-US" dirty="0">
              <a:solidFill>
                <a:schemeClr val="accent3">
                  <a:lumMod val="25000"/>
                </a:schemeClr>
              </a:solidFill>
              <a:ea typeface="Calibri" panose="020F0502020204030204"/>
              <a:cs typeface="Calibri" panose="020F0502020204030204"/>
            </a:endParaRPr>
          </a:p>
          <a:p>
            <a:r>
              <a:rPr lang="en-US" sz="2200" dirty="0">
                <a:solidFill>
                  <a:schemeClr val="accent3">
                    <a:lumMod val="25000"/>
                  </a:schemeClr>
                </a:solidFill>
                <a:ea typeface="+mn-lt"/>
                <a:cs typeface="+mn-lt"/>
              </a:rPr>
              <a:t>We used accuracy as the metric for our model, improved the model using feature engineering and algorithm tuning.</a:t>
            </a:r>
            <a:endParaRPr lang="en-US" dirty="0">
              <a:solidFill>
                <a:schemeClr val="accent3">
                  <a:lumMod val="25000"/>
                </a:schemeClr>
              </a:solidFill>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ea typeface="+mn-lt"/>
                <a:cs typeface="+mn-lt"/>
              </a:rPr>
              <a:t>We found the best performing classification model.</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ea typeface="Calibri"/>
                <a:cs typeface="Calibri"/>
              </a:rPr>
              <a:t>The link here: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https://github.com/Rarmente90/Wiinig_Space_Race_with_Data_Science/blob/main/Lab_6_SpaceX_Machine%20Learning%20Prediction_Part_5.ipynb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4925" y="1807337"/>
            <a:ext cx="9430925" cy="461886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solidFill>
                  <a:schemeClr val="accent3">
                    <a:lumMod val="25000"/>
                  </a:schemeClr>
                </a:solidFill>
                <a:latin typeface="IBM Plex Mono Text"/>
              </a:rPr>
              <a:t>Exploratory data analysis results: </a:t>
            </a:r>
            <a:endParaRPr lang="es-ES" sz="2400" b="1" dirty="0">
              <a:solidFill>
                <a:schemeClr val="accent3">
                  <a:lumMod val="25000"/>
                </a:schemeClr>
              </a:solidFill>
            </a:endParaRPr>
          </a:p>
          <a:p>
            <a:r>
              <a:rPr lang="en-US" sz="2200" dirty="0">
                <a:solidFill>
                  <a:schemeClr val="accent3">
                    <a:lumMod val="25000"/>
                  </a:schemeClr>
                </a:solidFill>
                <a:latin typeface="IBM Plex Mono Text"/>
              </a:rPr>
              <a:t>Space X uses 4 different launch sites; </a:t>
            </a:r>
            <a:endParaRPr lang="en-US" dirty="0">
              <a:solidFill>
                <a:schemeClr val="accent3">
                  <a:lumMod val="25000"/>
                </a:schemeClr>
              </a:solidFill>
            </a:endParaRPr>
          </a:p>
          <a:p>
            <a:r>
              <a:rPr lang="en-US" sz="2200" dirty="0">
                <a:solidFill>
                  <a:schemeClr val="accent3">
                    <a:lumMod val="25000"/>
                  </a:schemeClr>
                </a:solidFill>
                <a:latin typeface="IBM Plex Mono Text"/>
              </a:rPr>
              <a:t>The first launches were done to Space X itself and NASA; </a:t>
            </a:r>
            <a:endParaRPr lang="en-US" dirty="0">
              <a:solidFill>
                <a:schemeClr val="accent3">
                  <a:lumMod val="25000"/>
                </a:schemeClr>
              </a:solidFill>
            </a:endParaRPr>
          </a:p>
          <a:p>
            <a:r>
              <a:rPr lang="en-US" sz="2200" dirty="0">
                <a:solidFill>
                  <a:schemeClr val="accent3">
                    <a:lumMod val="25000"/>
                  </a:schemeClr>
                </a:solidFill>
                <a:latin typeface="IBM Plex Mono Text"/>
              </a:rPr>
              <a:t>The average payload of F9 v1.1 booster is 2,928 kg; </a:t>
            </a:r>
            <a:endParaRPr lang="en-US" dirty="0">
              <a:solidFill>
                <a:schemeClr val="accent3">
                  <a:lumMod val="25000"/>
                </a:schemeClr>
              </a:solidFill>
            </a:endParaRPr>
          </a:p>
          <a:p>
            <a:r>
              <a:rPr lang="en-US" sz="2200" dirty="0">
                <a:solidFill>
                  <a:schemeClr val="accent3">
                    <a:lumMod val="25000"/>
                  </a:schemeClr>
                </a:solidFill>
                <a:latin typeface="IBM Plex Mono Text"/>
              </a:rPr>
              <a:t>The first success landing outcome happened in 2015 fiver year after the first launch; </a:t>
            </a:r>
            <a:endParaRPr lang="en-US" dirty="0">
              <a:solidFill>
                <a:schemeClr val="accent3">
                  <a:lumMod val="25000"/>
                </a:schemeClr>
              </a:solidFill>
            </a:endParaRPr>
          </a:p>
          <a:p>
            <a:r>
              <a:rPr lang="en-US" sz="2200" dirty="0">
                <a:solidFill>
                  <a:schemeClr val="accent3">
                    <a:lumMod val="25000"/>
                  </a:schemeClr>
                </a:solidFill>
                <a:latin typeface="IBM Plex Mono Text"/>
              </a:rPr>
              <a:t>Many Falcon 9 booster versions were successful at landing in drone ships having payload above the average; </a:t>
            </a:r>
            <a:endParaRPr lang="en-US" dirty="0">
              <a:solidFill>
                <a:schemeClr val="accent3">
                  <a:lumMod val="25000"/>
                </a:schemeClr>
              </a:solidFill>
            </a:endParaRPr>
          </a:p>
          <a:p>
            <a:r>
              <a:rPr lang="en-US" sz="2200" dirty="0">
                <a:solidFill>
                  <a:schemeClr val="accent3">
                    <a:lumMod val="25000"/>
                  </a:schemeClr>
                </a:solidFill>
                <a:latin typeface="IBM Plex Mono Text"/>
              </a:rPr>
              <a:t>Almost 100% of mission outcomes were successful; </a:t>
            </a:r>
            <a:endParaRPr lang="en-US" dirty="0">
              <a:solidFill>
                <a:schemeClr val="accent3">
                  <a:lumMod val="25000"/>
                </a:schemeClr>
              </a:solidFill>
            </a:endParaRPr>
          </a:p>
          <a:p>
            <a:r>
              <a:rPr lang="en-US" sz="2200" dirty="0">
                <a:solidFill>
                  <a:schemeClr val="accent3">
                    <a:lumMod val="25000"/>
                  </a:schemeClr>
                </a:solidFill>
                <a:latin typeface="IBM Plex Mono Text"/>
              </a:rPr>
              <a:t>Two booster versions failed at landing in drone ships in 2015: F9 v1.1 B1012 and F9 v1.1 B1015; </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IBM Plex Mono Text"/>
              </a:rPr>
              <a:t>The number of landing outcomes became as better as years passed. </a:t>
            </a:r>
            <a:endParaRPr lang="en-US" dirty="0">
              <a:solidFill>
                <a:schemeClr val="accent3">
                  <a:lumMod val="25000"/>
                </a:schemeClr>
              </a:solidFill>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0AED026-11C8-5AA4-BE68-FCBC369174B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074F8-DC76-E3A0-9D57-0FE3E03C8255}"/>
              </a:ext>
            </a:extLst>
          </p:cNvPr>
          <p:cNvSpPr txBox="1">
            <a:spLocks/>
          </p:cNvSpPr>
          <p:nvPr/>
        </p:nvSpPr>
        <p:spPr>
          <a:xfrm>
            <a:off x="764925" y="1807337"/>
            <a:ext cx="9430925" cy="46188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400" dirty="0">
                <a:solidFill>
                  <a:schemeClr val="accent3">
                    <a:lumMod val="25000"/>
                  </a:schemeClr>
                </a:solidFill>
                <a:latin typeface="IBM Plex Mono Text"/>
              </a:rPr>
              <a:t>• Using interactive analytics was possible to identify that launch sites use to be in safety places, near sea, for example and have a good logistic infrastructure around. </a:t>
            </a:r>
            <a:endParaRPr lang="en-US" dirty="0">
              <a:solidFill>
                <a:schemeClr val="accent3">
                  <a:lumMod val="25000"/>
                </a:schemeClr>
              </a:solidFill>
            </a:endParaRPr>
          </a:p>
          <a:p>
            <a:pPr marL="0" indent="0">
              <a:buNone/>
            </a:pPr>
            <a:r>
              <a:rPr lang="en-US" sz="2400" dirty="0">
                <a:solidFill>
                  <a:schemeClr val="accent3">
                    <a:lumMod val="25000"/>
                  </a:schemeClr>
                </a:solidFill>
                <a:latin typeface="IBM Plex Mono Text"/>
              </a:rPr>
              <a:t>• Most launches happens at east cost launch sites. </a:t>
            </a:r>
            <a:endParaRPr lang="en-US" sz="2400" dirty="0">
              <a:solidFill>
                <a:schemeClr val="accent3">
                  <a:lumMod val="25000"/>
                </a:schemeClr>
              </a:solidFill>
            </a:endParaRPr>
          </a:p>
          <a:p>
            <a:pPr marL="0" indent="0">
              <a:buNone/>
            </a:pPr>
            <a:endParaRPr lang="en-US" sz="2400" dirty="0">
              <a:solidFill>
                <a:schemeClr val="accent3">
                  <a:lumMod val="25000"/>
                </a:schemeClr>
              </a:solidFill>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A747FF64-9ED3-F21D-38A0-8F84B947A922}"/>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F00222D3-FB02-91CA-4A1F-E887BD15489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1" descr="Mapa&#10;&#10;El contenido generado por inteligencia artificial puede ser incorrecto.">
            <a:extLst>
              <a:ext uri="{FF2B5EF4-FFF2-40B4-BE49-F238E27FC236}">
                <a16:creationId xmlns:a16="http://schemas.microsoft.com/office/drawing/2014/main" id="{2189BDE7-C349-E30B-08E7-E48D4350275F}"/>
              </a:ext>
            </a:extLst>
          </p:cNvPr>
          <p:cNvPicPr>
            <a:picLocks noChangeAspect="1"/>
          </p:cNvPicPr>
          <p:nvPr/>
        </p:nvPicPr>
        <p:blipFill>
          <a:blip r:embed="rId4"/>
          <a:stretch>
            <a:fillRect/>
          </a:stretch>
        </p:blipFill>
        <p:spPr>
          <a:xfrm>
            <a:off x="1377592" y="3743786"/>
            <a:ext cx="3070429" cy="1877654"/>
          </a:xfrm>
          <a:prstGeom prst="rect">
            <a:avLst/>
          </a:prstGeom>
        </p:spPr>
      </p:pic>
      <p:pic>
        <p:nvPicPr>
          <p:cNvPr id="3" name="Imagen 2">
            <a:extLst>
              <a:ext uri="{FF2B5EF4-FFF2-40B4-BE49-F238E27FC236}">
                <a16:creationId xmlns:a16="http://schemas.microsoft.com/office/drawing/2014/main" id="{9892C0E5-417E-8BB7-0527-4609513A8767}"/>
              </a:ext>
            </a:extLst>
          </p:cNvPr>
          <p:cNvPicPr>
            <a:picLocks noChangeAspect="1"/>
          </p:cNvPicPr>
          <p:nvPr/>
        </p:nvPicPr>
        <p:blipFill>
          <a:blip r:embed="rId5"/>
          <a:stretch>
            <a:fillRect/>
          </a:stretch>
        </p:blipFill>
        <p:spPr>
          <a:xfrm>
            <a:off x="6321067" y="3743786"/>
            <a:ext cx="3064899" cy="1877654"/>
          </a:xfrm>
          <a:prstGeom prst="rect">
            <a:avLst/>
          </a:prstGeom>
        </p:spPr>
      </p:pic>
    </p:spTree>
    <p:extLst>
      <p:ext uri="{BB962C8B-B14F-4D97-AF65-F5344CB8AC3E}">
        <p14:creationId xmlns:p14="http://schemas.microsoft.com/office/powerpoint/2010/main" val="1710754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Flight Number vs. Launch Site</a:t>
            </a:r>
          </a:p>
        </p:txBody>
      </p:sp>
      <p:pic>
        <p:nvPicPr>
          <p:cNvPr id="2" name="Imagen 1" descr="Gráfico, Gráfico de dispersión&#10;&#10;El contenido generado por inteligencia artificial puede ser incorrecto.">
            <a:extLst>
              <a:ext uri="{FF2B5EF4-FFF2-40B4-BE49-F238E27FC236}">
                <a16:creationId xmlns:a16="http://schemas.microsoft.com/office/drawing/2014/main" id="{745FB55B-0942-DDD9-E728-2A7E81FF7E5A}"/>
              </a:ext>
            </a:extLst>
          </p:cNvPr>
          <p:cNvPicPr>
            <a:picLocks noChangeAspect="1"/>
          </p:cNvPicPr>
          <p:nvPr/>
        </p:nvPicPr>
        <p:blipFill>
          <a:blip r:embed="rId2"/>
          <a:stretch>
            <a:fillRect/>
          </a:stretch>
        </p:blipFill>
        <p:spPr>
          <a:xfrm>
            <a:off x="631359" y="854358"/>
            <a:ext cx="10843065" cy="2792089"/>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19</a:t>
            </a:fld>
            <a:endParaRPr lang="en-US" sz="1200">
              <a:solidFill>
                <a:schemeClr val="bg1"/>
              </a:solidFill>
              <a:latin typeface="+mn-lt"/>
            </a:endParaRPr>
          </a:p>
        </p:txBody>
      </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5304" y="4018143"/>
            <a:ext cx="5549111" cy="2129599"/>
          </a:xfrm>
          <a:prstGeom prst="rect">
            <a:avLst/>
          </a:prstGeom>
          <a:noFill/>
        </p:spPr>
        <p:txBody>
          <a:bodyPr vert="horz" lIns="91440" tIns="45720" rIns="91440" bIns="45720" rtlCol="0" anchor="t">
            <a:normAutofit/>
          </a:bodyPr>
          <a:lstStyle/>
          <a:p>
            <a:r>
              <a:rPr lang="en-US" sz="1800">
                <a:solidFill>
                  <a:schemeClr val="bg1"/>
                </a:solidFill>
              </a:rPr>
              <a:t>From the plot, we found that the larger the flight amount at a launch site, the greater the success rate at a launch site.</a:t>
            </a: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Imagen 5" descr="Gráfico, Gráfico de dispersión&#10;&#10;El contenido generado por inteligencia artificial puede ser incorrecto.">
            <a:extLst>
              <a:ext uri="{FF2B5EF4-FFF2-40B4-BE49-F238E27FC236}">
                <a16:creationId xmlns:a16="http://schemas.microsoft.com/office/drawing/2014/main" id="{AD288B7F-C267-6CE8-60BA-DF825CA2F4DE}"/>
              </a:ext>
            </a:extLst>
          </p:cNvPr>
          <p:cNvPicPr>
            <a:picLocks noChangeAspect="1"/>
          </p:cNvPicPr>
          <p:nvPr/>
        </p:nvPicPr>
        <p:blipFill>
          <a:blip r:embed="rId2"/>
          <a:srcRect t="6283" r="1" b="1"/>
          <a:stretch/>
        </p:blipFill>
        <p:spPr>
          <a:xfrm>
            <a:off x="626590" y="317578"/>
            <a:ext cx="10851111" cy="3508437"/>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4018137"/>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86080" y="4018143"/>
            <a:ext cx="5674105" cy="2129599"/>
          </a:xfrm>
          <a:prstGeom prst="rect">
            <a:avLst/>
          </a:prstGeom>
          <a:noFill/>
        </p:spPr>
        <p:txBody>
          <a:bodyPr vert="horz" lIns="91440" tIns="45720" rIns="91440" bIns="45720" rtlCol="0" anchor="t">
            <a:normAutofit/>
          </a:bodyPr>
          <a:lstStyle/>
          <a:p>
            <a:pPr>
              <a:spcBef>
                <a:spcPts val="1400"/>
              </a:spcBef>
            </a:pPr>
            <a:r>
              <a:rPr lang="en-US" sz="1800">
                <a:solidFill>
                  <a:schemeClr val="bg1"/>
                </a:solidFill>
              </a:rPr>
              <a:t>The greater the payload mass for launch site CCAFS SLC 40 the higher the success rate for the rocket.</a:t>
            </a:r>
          </a:p>
          <a:p>
            <a:pPr>
              <a:spcBef>
                <a:spcPts val="1400"/>
              </a:spcBef>
            </a:pPr>
            <a:endParaRPr lang="en-US" sz="1800">
              <a:solidFill>
                <a:schemeClr val="bg1"/>
              </a:solidFill>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20</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Success Rate vs. Orbit Type</a:t>
            </a:r>
          </a:p>
        </p:txBody>
      </p:sp>
      <p:pic>
        <p:nvPicPr>
          <p:cNvPr id="2" name="Imagen 1" descr="Gráfico, Gráfico de barras&#10;&#10;El contenido generado por inteligencia artificial puede ser incorrecto.">
            <a:extLst>
              <a:ext uri="{FF2B5EF4-FFF2-40B4-BE49-F238E27FC236}">
                <a16:creationId xmlns:a16="http://schemas.microsoft.com/office/drawing/2014/main" id="{12276337-949E-81A9-36E5-ABB360F688F6}"/>
              </a:ext>
            </a:extLst>
          </p:cNvPr>
          <p:cNvPicPr>
            <a:picLocks noChangeAspect="1"/>
          </p:cNvPicPr>
          <p:nvPr/>
        </p:nvPicPr>
        <p:blipFill>
          <a:blip r:embed="rId2"/>
          <a:stretch>
            <a:fillRect/>
          </a:stretch>
        </p:blipFill>
        <p:spPr>
          <a:xfrm>
            <a:off x="2943131" y="617779"/>
            <a:ext cx="6219520" cy="3265248"/>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21</a:t>
            </a:fld>
            <a:endParaRPr lang="en-US" sz="1200">
              <a:solidFill>
                <a:schemeClr val="bg1"/>
              </a:solidFill>
              <a:latin typeface="+mn-lt"/>
            </a:endParaRPr>
          </a:p>
        </p:txBody>
      </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5304" y="4018143"/>
            <a:ext cx="5549111" cy="2129599"/>
          </a:xfrm>
          <a:prstGeom prst="rect">
            <a:avLst/>
          </a:prstGeom>
          <a:noFill/>
        </p:spPr>
        <p:txBody>
          <a:bodyPr vert="horz" lIns="91440" tIns="45720" rIns="91440" bIns="45720" rtlCol="0" anchor="t">
            <a:normAutofit/>
          </a:bodyPr>
          <a:lstStyle/>
          <a:p>
            <a:r>
              <a:rPr lang="en-US" sz="1800">
                <a:solidFill>
                  <a:schemeClr val="bg1"/>
                </a:solidFill>
              </a:rPr>
              <a:t>From the plot, we can see that ES-L1, GEO, HEO, SSO, VLEO had the most success rate.</a:t>
            </a:r>
          </a:p>
          <a:p>
            <a:pPr>
              <a:spcBef>
                <a:spcPts val="1400"/>
              </a:spcBef>
            </a:pPr>
            <a:endParaRPr lang="en-US" sz="1800">
              <a:solidFill>
                <a:schemeClr val="bg1"/>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Flight Number vs. Orbit Type</a:t>
            </a:r>
          </a:p>
        </p:txBody>
      </p:sp>
      <p:pic>
        <p:nvPicPr>
          <p:cNvPr id="2" name="Imagen 1" descr="Gráfico, Gráfico de dispersión&#10;&#10;El contenido generado por inteligencia artificial puede ser incorrecto.">
            <a:extLst>
              <a:ext uri="{FF2B5EF4-FFF2-40B4-BE49-F238E27FC236}">
                <a16:creationId xmlns:a16="http://schemas.microsoft.com/office/drawing/2014/main" id="{CA95A31B-9978-F6A1-95D8-E5F6AC0DD9DA}"/>
              </a:ext>
            </a:extLst>
          </p:cNvPr>
          <p:cNvPicPr>
            <a:picLocks noChangeAspect="1"/>
          </p:cNvPicPr>
          <p:nvPr/>
        </p:nvPicPr>
        <p:blipFill>
          <a:blip r:embed="rId2"/>
          <a:stretch>
            <a:fillRect/>
          </a:stretch>
        </p:blipFill>
        <p:spPr>
          <a:xfrm>
            <a:off x="631359" y="867912"/>
            <a:ext cx="10843065" cy="2764982"/>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22</a:t>
            </a:fld>
            <a:endParaRPr lang="en-US" sz="1200">
              <a:solidFill>
                <a:schemeClr val="bg1"/>
              </a:solidFill>
              <a:latin typeface="+mn-lt"/>
            </a:endParaRPr>
          </a:p>
        </p:txBody>
      </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5304" y="4018143"/>
            <a:ext cx="5549111" cy="2129599"/>
          </a:xfrm>
          <a:prstGeom prst="rect">
            <a:avLst/>
          </a:prstGeom>
          <a:noFill/>
        </p:spPr>
        <p:txBody>
          <a:bodyPr vert="horz" lIns="91440" tIns="45720" rIns="91440" bIns="45720" rtlCol="0" anchor="t">
            <a:normAutofit/>
          </a:bodyPr>
          <a:lstStyle/>
          <a:p>
            <a:r>
              <a:rPr lang="en-US" sz="1800">
                <a:solidFill>
                  <a:schemeClr val="bg1"/>
                </a:solidFill>
              </a:rPr>
              <a:t>The plot below shows the Flight Number vs. Orbit type. We observe that in the LEO orbit, success is related to the number of flights whereas in the GTO orbit, there is no relationship between flight number and the orbit. </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Payload vs. Orbit Type</a:t>
            </a:r>
          </a:p>
        </p:txBody>
      </p:sp>
      <p:pic>
        <p:nvPicPr>
          <p:cNvPr id="2" name="Imagen 1" descr="Gráfico, Gráfico de dispersión&#10;&#10;El contenido generado por inteligencia artificial puede ser incorrecto.">
            <a:extLst>
              <a:ext uri="{FF2B5EF4-FFF2-40B4-BE49-F238E27FC236}">
                <a16:creationId xmlns:a16="http://schemas.microsoft.com/office/drawing/2014/main" id="{D55579D6-591B-7D81-EDA3-2CABABBFAAE2}"/>
              </a:ext>
            </a:extLst>
          </p:cNvPr>
          <p:cNvPicPr>
            <a:picLocks noChangeAspect="1"/>
          </p:cNvPicPr>
          <p:nvPr/>
        </p:nvPicPr>
        <p:blipFill>
          <a:blip r:embed="rId2"/>
          <a:stretch>
            <a:fillRect/>
          </a:stretch>
        </p:blipFill>
        <p:spPr>
          <a:xfrm>
            <a:off x="631359" y="1003451"/>
            <a:ext cx="10843065" cy="2493903"/>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23</a:t>
            </a:fld>
            <a:endParaRPr lang="en-US" sz="1200">
              <a:solidFill>
                <a:schemeClr val="bg1"/>
              </a:solidFill>
              <a:latin typeface="+mn-lt"/>
            </a:endParaRPr>
          </a:p>
        </p:txBody>
      </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5304" y="4018143"/>
            <a:ext cx="5549111" cy="2129599"/>
          </a:xfrm>
          <a:prstGeom prst="rect">
            <a:avLst/>
          </a:prstGeom>
          <a:noFill/>
        </p:spPr>
        <p:txBody>
          <a:bodyPr vert="horz" lIns="91440" tIns="45720" rIns="91440" bIns="45720" rtlCol="0" anchor="t">
            <a:normAutofit/>
          </a:bodyPr>
          <a:lstStyle/>
          <a:p>
            <a:r>
              <a:rPr lang="en-US" sz="1800">
                <a:solidFill>
                  <a:schemeClr val="bg1"/>
                </a:solidFill>
              </a:rPr>
              <a:t>We can observe that with heavy payloads, the successful landing are more for PO, LEO and ISS orbits.</a:t>
            </a:r>
          </a:p>
          <a:p>
            <a:pPr>
              <a:spcBef>
                <a:spcPts val="1400"/>
              </a:spcBef>
            </a:pPr>
            <a:endParaRPr lang="en-US" sz="1800">
              <a:solidFill>
                <a:schemeClr val="bg1"/>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6D35FD2D-1BD2-45D7-B015-1A96C241520B}"/>
              </a:ext>
            </a:extLst>
          </p:cNvPr>
          <p:cNvSpPr txBox="1">
            <a:spLocks/>
          </p:cNvSpPr>
          <p:nvPr/>
        </p:nvSpPr>
        <p:spPr>
          <a:xfrm>
            <a:off x="629640" y="4038037"/>
            <a:ext cx="5107366" cy="2087424"/>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43159" y="4038037"/>
            <a:ext cx="5017030" cy="2087426"/>
          </a:xfrm>
          <a:prstGeom prst="rect">
            <a:avLst/>
          </a:prstGeom>
          <a:noFill/>
        </p:spPr>
        <p:txBody>
          <a:bodyPr vert="horz" lIns="91440" tIns="45720" rIns="91440" bIns="45720" rtlCol="0" anchor="t">
            <a:normAutofit/>
          </a:bodyPr>
          <a:lstStyle/>
          <a:p>
            <a:pPr marL="0" indent="0">
              <a:buNone/>
            </a:pPr>
            <a:r>
              <a:rPr lang="en-US" sz="2400" kern="1200">
                <a:solidFill>
                  <a:schemeClr val="bg1"/>
                </a:solidFill>
                <a:latin typeface="+mn-lt"/>
                <a:ea typeface="+mn-ea"/>
                <a:cs typeface="+mn-cs"/>
              </a:rPr>
              <a:t>From the plot, we can observe that success rate since 2013 kept on increasing till 2020.</a:t>
            </a:r>
          </a:p>
        </p:txBody>
      </p:sp>
      <p:pic>
        <p:nvPicPr>
          <p:cNvPr id="2" name="Imagen 1" descr="Gráfico&#10;&#10;El contenido generado por inteligencia artificial puede ser incorrecto.">
            <a:extLst>
              <a:ext uri="{FF2B5EF4-FFF2-40B4-BE49-F238E27FC236}">
                <a16:creationId xmlns:a16="http://schemas.microsoft.com/office/drawing/2014/main" id="{96151BDC-5912-A02F-646A-F1B6827D779E}"/>
              </a:ext>
            </a:extLst>
          </p:cNvPr>
          <p:cNvPicPr>
            <a:picLocks noChangeAspect="1"/>
          </p:cNvPicPr>
          <p:nvPr/>
        </p:nvPicPr>
        <p:blipFill>
          <a:blip r:embed="rId2"/>
          <a:stretch>
            <a:fillRect/>
          </a:stretch>
        </p:blipFill>
        <p:spPr>
          <a:xfrm>
            <a:off x="3201146" y="617779"/>
            <a:ext cx="5703491" cy="3265248"/>
          </a:xfrm>
          <a:prstGeom prst="rect">
            <a:avLst/>
          </a:prstGeom>
        </p:spPr>
      </p:pic>
      <p:grpSp>
        <p:nvGrpSpPr>
          <p:cNvPr id="44" name="Group 43">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5" name="Straight Connector 44">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24</a:t>
            </a:fld>
            <a:endParaRPr lang="en-US" sz="1200">
              <a:solidFill>
                <a:schemeClr val="bg1"/>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9">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11">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13">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30936"/>
            <a:ext cx="5563079" cy="2632080"/>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All Launch Site Names</a:t>
            </a:r>
          </a:p>
        </p:txBody>
      </p:sp>
      <p:sp>
        <p:nvSpPr>
          <p:cNvPr id="58" name="Rectangle 21">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23">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0" name="Rectangle 2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3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3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3429000"/>
            <a:ext cx="5563083" cy="2828892"/>
          </a:xfrm>
          <a:prstGeom prst="rect">
            <a:avLst/>
          </a:prstGeom>
          <a:noFill/>
        </p:spPr>
        <p:txBody>
          <a:bodyPr vert="horz" lIns="91440" tIns="45720" rIns="91440" bIns="45720" rtlCol="0" anchor="t">
            <a:normAutofit/>
          </a:bodyPr>
          <a:lstStyle/>
          <a:p>
            <a:r>
              <a:rPr lang="en-US" sz="1800">
                <a:solidFill>
                  <a:schemeClr val="bg1"/>
                </a:solidFill>
              </a:rPr>
              <a:t>We used the key word DISTINCT to show only unique launch sites from the SpaceX data.</a:t>
            </a:r>
          </a:p>
          <a:p>
            <a:pPr>
              <a:spcBef>
                <a:spcPts val="1400"/>
              </a:spcBef>
            </a:pPr>
            <a:endParaRPr lang="en-US" sz="1800">
              <a:solidFill>
                <a:schemeClr val="bg1"/>
              </a:solidFill>
            </a:endParaRPr>
          </a:p>
        </p:txBody>
      </p:sp>
      <p:pic>
        <p:nvPicPr>
          <p:cNvPr id="2" name="Imagen 1" descr="Interfaz de usuario gráfica, Texto, Aplicación, Correo electrónico&#10;&#10;El contenido generado por inteligencia artificial puede ser incorrecto.">
            <a:extLst>
              <a:ext uri="{FF2B5EF4-FFF2-40B4-BE49-F238E27FC236}">
                <a16:creationId xmlns:a16="http://schemas.microsoft.com/office/drawing/2014/main" id="{2E2C6D26-6ED8-EE07-3CAD-169988743FED}"/>
              </a:ext>
            </a:extLst>
          </p:cNvPr>
          <p:cNvPicPr>
            <a:picLocks noChangeAspect="1"/>
          </p:cNvPicPr>
          <p:nvPr/>
        </p:nvPicPr>
        <p:blipFill>
          <a:blip r:embed="rId2"/>
          <a:stretch>
            <a:fillRect/>
          </a:stretch>
        </p:blipFill>
        <p:spPr>
          <a:xfrm>
            <a:off x="7276055" y="2166167"/>
            <a:ext cx="4134103" cy="2556464"/>
          </a:xfrm>
          <a:prstGeom prst="rect">
            <a:avLst/>
          </a:prstGeom>
        </p:spPr>
      </p:pic>
      <p:grpSp>
        <p:nvGrpSpPr>
          <p:cNvPr id="63" name="Group 37">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39" name="Straight Connector 38">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25</a:t>
            </a:fld>
            <a:endParaRPr lang="en-US" sz="1200">
              <a:solidFill>
                <a:schemeClr val="bg1"/>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1641752"/>
            <a:ext cx="4391024"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146400"/>
            <a:ext cx="4391024" cy="2454300"/>
          </a:xfrm>
          <a:prstGeom prst="rect">
            <a:avLst/>
          </a:prstGeom>
        </p:spPr>
        <p:txBody>
          <a:bodyPr vert="horz" lIns="91440" tIns="45720" rIns="91440" bIns="45720" rtlCol="0">
            <a:normAutofit/>
          </a:bodyPr>
          <a:lstStyle/>
          <a:p>
            <a:r>
              <a:rPr lang="en-US" sz="2400">
                <a:solidFill>
                  <a:schemeClr val="bg1">
                    <a:alpha val="80000"/>
                  </a:schemeClr>
                </a:solidFill>
              </a:rPr>
              <a:t>We used the query above to display 5 records where launch sites begin with `CCA`</a:t>
            </a:r>
          </a:p>
          <a:p>
            <a:pPr marL="0">
              <a:spcBef>
                <a:spcPts val="1400"/>
              </a:spcBef>
            </a:pPr>
            <a:endParaRPr lang="en-US" sz="2400">
              <a:solidFill>
                <a:schemeClr val="bg1">
                  <a:alpha val="80000"/>
                </a:schemeClr>
              </a:solidFill>
            </a:endParaRPr>
          </a:p>
        </p:txBody>
      </p:sp>
      <p:grpSp>
        <p:nvGrpSpPr>
          <p:cNvPr id="56"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7"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26</a:t>
            </a:fld>
            <a:endParaRPr lang="en-US" sz="4400">
              <a:solidFill>
                <a:schemeClr val="bg1"/>
              </a:solidFill>
              <a:latin typeface="+mn-lt"/>
            </a:endParaRPr>
          </a:p>
        </p:txBody>
      </p:sp>
      <p:pic>
        <p:nvPicPr>
          <p:cNvPr id="2" name="Imagen 1" descr="Tabla&#10;&#10;El contenido generado por inteligencia artificial puede ser incorrecto.">
            <a:extLst>
              <a:ext uri="{FF2B5EF4-FFF2-40B4-BE49-F238E27FC236}">
                <a16:creationId xmlns:a16="http://schemas.microsoft.com/office/drawing/2014/main" id="{244CB9E0-98C2-9152-EF74-3AA16746D8DF}"/>
              </a:ext>
            </a:extLst>
          </p:cNvPr>
          <p:cNvPicPr>
            <a:picLocks noChangeAspect="1"/>
          </p:cNvPicPr>
          <p:nvPr/>
        </p:nvPicPr>
        <p:blipFill>
          <a:blip r:embed="rId3"/>
          <a:stretch>
            <a:fillRect/>
          </a:stretch>
        </p:blipFill>
        <p:spPr>
          <a:xfrm>
            <a:off x="6541932" y="1648233"/>
            <a:ext cx="4369112" cy="24685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Total Payload Mass</a:t>
            </a:r>
          </a:p>
        </p:txBody>
      </p:sp>
      <p:pic>
        <p:nvPicPr>
          <p:cNvPr id="2" name="Imagen 1" descr="Interfaz de usuario gráfica, Texto, Aplicación&#10;&#10;El contenido generado por inteligencia artificial puede ser incorrecto.">
            <a:extLst>
              <a:ext uri="{FF2B5EF4-FFF2-40B4-BE49-F238E27FC236}">
                <a16:creationId xmlns:a16="http://schemas.microsoft.com/office/drawing/2014/main" id="{72617F61-439F-573A-B9EF-BE84450C1502}"/>
              </a:ext>
            </a:extLst>
          </p:cNvPr>
          <p:cNvPicPr>
            <a:picLocks noChangeAspect="1"/>
          </p:cNvPicPr>
          <p:nvPr/>
        </p:nvPicPr>
        <p:blipFill>
          <a:blip r:embed="rId2"/>
          <a:stretch>
            <a:fillRect/>
          </a:stretch>
        </p:blipFill>
        <p:spPr>
          <a:xfrm>
            <a:off x="631359" y="1166097"/>
            <a:ext cx="10843065" cy="2168611"/>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27</a:t>
            </a:fld>
            <a:endParaRPr lang="en-US" sz="1200">
              <a:solidFill>
                <a:schemeClr val="bg1"/>
              </a:solidFill>
              <a:latin typeface="+mn-lt"/>
            </a:endParaRPr>
          </a:p>
        </p:txBody>
      </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25304" y="4018143"/>
            <a:ext cx="5549111" cy="2129599"/>
          </a:xfrm>
          <a:prstGeom prst="rect">
            <a:avLst/>
          </a:prstGeom>
          <a:noFill/>
        </p:spPr>
        <p:txBody>
          <a:bodyPr vert="horz" lIns="91440" tIns="45720" rIns="91440" bIns="45720" rtlCol="0" anchor="t">
            <a:normAutofit/>
          </a:bodyPr>
          <a:lstStyle/>
          <a:p>
            <a:r>
              <a:rPr lang="en-US" sz="1800">
                <a:solidFill>
                  <a:schemeClr val="bg1"/>
                </a:solidFill>
              </a:rPr>
              <a:t>We calculated the total payload carried by boosters from NASA as 45596 using the query below</a:t>
            </a:r>
          </a:p>
          <a:p>
            <a:pPr>
              <a:spcBef>
                <a:spcPts val="1400"/>
              </a:spcBef>
            </a:pPr>
            <a:endParaRPr lang="en-US" sz="1800">
              <a:solidFill>
                <a:schemeClr val="bg1"/>
              </a:solidFill>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B2AE301-8298-47C2-81FA-781BA50D9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3" name="Group 12">
              <a:extLst>
                <a:ext uri="{FF2B5EF4-FFF2-40B4-BE49-F238E27FC236}">
                  <a16:creationId xmlns:a16="http://schemas.microsoft.com/office/drawing/2014/main" id="{68DBE596-692C-4777-8933-9D5BB8533B3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7" name="Freeform: Shape 16">
                <a:extLst>
                  <a:ext uri="{FF2B5EF4-FFF2-40B4-BE49-F238E27FC236}">
                    <a16:creationId xmlns:a16="http://schemas.microsoft.com/office/drawing/2014/main" id="{9C38783D-8606-4709-8C6F-69DE0EF81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665A2D8C-561A-4347-88E9-4D84CF7CA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77CB8EFE-31DC-44A2-A07E-FD84E8DA3E2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5" name="Freeform: Shape 14">
                <a:extLst>
                  <a:ext uri="{FF2B5EF4-FFF2-40B4-BE49-F238E27FC236}">
                    <a16:creationId xmlns:a16="http://schemas.microsoft.com/office/drawing/2014/main" id="{B6473FEC-46FF-4C7E-85BA-344E0365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C875950-A52D-453F-A602-3E58AD414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Title 1">
            <a:extLst>
              <a:ext uri="{FF2B5EF4-FFF2-40B4-BE49-F238E27FC236}">
                <a16:creationId xmlns:a16="http://schemas.microsoft.com/office/drawing/2014/main" id="{AFD52E17-48CB-4D60-BD56-71D197A29B38}"/>
              </a:ext>
            </a:extLst>
          </p:cNvPr>
          <p:cNvSpPr txBox="1">
            <a:spLocks/>
          </p:cNvSpPr>
          <p:nvPr/>
        </p:nvSpPr>
        <p:spPr>
          <a:xfrm>
            <a:off x="6099175" y="1354819"/>
            <a:ext cx="5240881" cy="2411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kern="1200">
                <a:solidFill>
                  <a:schemeClr val="bg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4146832"/>
            <a:ext cx="3497263" cy="1012778"/>
          </a:xfrm>
          <a:prstGeom prst="rect">
            <a:avLst/>
          </a:prstGeom>
        </p:spPr>
        <p:txBody>
          <a:bodyPr vert="horz" lIns="91440" tIns="45720" rIns="91440" bIns="45720" rtlCol="0">
            <a:normAutofit/>
          </a:bodyPr>
          <a:lstStyle/>
          <a:p>
            <a:pPr marL="0" indent="0">
              <a:buNone/>
            </a:pPr>
            <a:r>
              <a:rPr lang="en-US" sz="1900" kern="1200">
                <a:solidFill>
                  <a:schemeClr val="bg1"/>
                </a:solidFill>
                <a:latin typeface="+mn-lt"/>
                <a:ea typeface="+mn-ea"/>
                <a:cs typeface="+mn-cs"/>
              </a:rPr>
              <a:t>We calculated the average payload mass carried by booster version F9 v1.1 as 2928.4</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28</a:t>
            </a:fld>
            <a:endParaRPr lang="en-US" sz="4400">
              <a:solidFill>
                <a:schemeClr val="bg1"/>
              </a:solidFill>
              <a:latin typeface="+mn-lt"/>
            </a:endParaRPr>
          </a:p>
        </p:txBody>
      </p:sp>
      <p:pic>
        <p:nvPicPr>
          <p:cNvPr id="2" name="Imagen 1" descr="Interfaz de usuario gráfica, Aplicación&#10;&#10;El contenido generado por inteligencia artificial puede ser incorrecto.">
            <a:extLst>
              <a:ext uri="{FF2B5EF4-FFF2-40B4-BE49-F238E27FC236}">
                <a16:creationId xmlns:a16="http://schemas.microsoft.com/office/drawing/2014/main" id="{B3F62B50-9C41-23B5-377B-C02B6430E4EB}"/>
              </a:ext>
            </a:extLst>
          </p:cNvPr>
          <p:cNvPicPr>
            <a:picLocks noChangeAspect="1"/>
          </p:cNvPicPr>
          <p:nvPr/>
        </p:nvPicPr>
        <p:blipFill>
          <a:blip r:embed="rId3"/>
          <a:stretch>
            <a:fillRect/>
          </a:stretch>
        </p:blipFill>
        <p:spPr>
          <a:xfrm>
            <a:off x="835024" y="2694042"/>
            <a:ext cx="4397376" cy="75854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First Successful Ground Landing Date</a:t>
            </a:r>
          </a:p>
        </p:txBody>
      </p:sp>
      <p:pic>
        <p:nvPicPr>
          <p:cNvPr id="2" name="Imagen 1" descr="Interfaz de usuario gráfica, Texto, Aplicación&#10;&#10;El contenido generado por inteligencia artificial puede ser incorrecto.">
            <a:extLst>
              <a:ext uri="{FF2B5EF4-FFF2-40B4-BE49-F238E27FC236}">
                <a16:creationId xmlns:a16="http://schemas.microsoft.com/office/drawing/2014/main" id="{6F5719F2-D510-DF6E-90D3-D1909563ED68}"/>
              </a:ext>
            </a:extLst>
          </p:cNvPr>
          <p:cNvPicPr>
            <a:picLocks noChangeAspect="1"/>
          </p:cNvPicPr>
          <p:nvPr/>
        </p:nvPicPr>
        <p:blipFill>
          <a:blip r:embed="rId2"/>
          <a:stretch>
            <a:fillRect/>
          </a:stretch>
        </p:blipFill>
        <p:spPr>
          <a:xfrm>
            <a:off x="631359" y="1301635"/>
            <a:ext cx="10843065" cy="1897536"/>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29</a:t>
            </a:fld>
            <a:endParaRPr lang="en-US" sz="1200">
              <a:solidFill>
                <a:schemeClr val="bg1"/>
              </a:solidFill>
              <a:latin typeface="+mn-lt"/>
            </a:endParaRPr>
          </a:p>
        </p:txBody>
      </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25304" y="4018143"/>
            <a:ext cx="5549111" cy="2129599"/>
          </a:xfrm>
          <a:prstGeom prst="rect">
            <a:avLst/>
          </a:prstGeom>
          <a:noFill/>
        </p:spPr>
        <p:txBody>
          <a:bodyPr vert="horz" lIns="91440" tIns="45720" rIns="91440" bIns="45720" rtlCol="0" anchor="t">
            <a:normAutofit/>
          </a:bodyPr>
          <a:lstStyle/>
          <a:p>
            <a:r>
              <a:rPr lang="en-US" sz="1800">
                <a:solidFill>
                  <a:schemeClr val="bg1"/>
                </a:solidFill>
              </a:rPr>
              <a:t>We observed that the dates of the first successful landing outcome on ground pad was 22nd December 2015</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8403" y="1719772"/>
            <a:ext cx="5338689" cy="45070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a:buChar char="o"/>
            </a:pPr>
            <a:r>
              <a:rPr lang="en-US" sz="1800" dirty="0">
                <a:solidFill>
                  <a:schemeClr val="accent3">
                    <a:lumMod val="25000"/>
                  </a:schemeClr>
                </a:solidFill>
                <a:latin typeface="IBM Plex Mono Text"/>
              </a:rPr>
              <a:t>Data Collection API</a:t>
            </a:r>
          </a:p>
          <a:p>
            <a:pPr lvl="1">
              <a:lnSpc>
                <a:spcPct val="100000"/>
              </a:lnSpc>
              <a:spcBef>
                <a:spcPts val="1400"/>
              </a:spcBef>
              <a:buFont typeface="Courier New"/>
              <a:buChar char="o"/>
            </a:pPr>
            <a:r>
              <a:rPr lang="en-US" sz="1800" dirty="0">
                <a:solidFill>
                  <a:schemeClr val="accent3">
                    <a:lumMod val="25000"/>
                  </a:schemeClr>
                </a:solidFill>
                <a:latin typeface="IBM Plex Mono Text"/>
              </a:rPr>
              <a:t>Data Collection with Web Scraping</a:t>
            </a:r>
            <a:endParaRPr lang="en-US" dirty="0">
              <a:solidFill>
                <a:schemeClr val="accent3">
                  <a:lumMod val="25000"/>
                </a:schemeClr>
              </a:solidFill>
            </a:endParaRPr>
          </a:p>
          <a:p>
            <a:pPr lvl="1">
              <a:lnSpc>
                <a:spcPct val="100000"/>
              </a:lnSpc>
              <a:spcBef>
                <a:spcPts val="1400"/>
              </a:spcBef>
              <a:buFont typeface="Courier New"/>
              <a:buChar char="o"/>
            </a:pPr>
            <a:r>
              <a:rPr lang="en-US" sz="1800" dirty="0">
                <a:solidFill>
                  <a:schemeClr val="accent3">
                    <a:lumMod val="25000"/>
                  </a:schemeClr>
                </a:solidFill>
                <a:latin typeface="IBM Plex Mono Text"/>
              </a:rPr>
              <a:t>Data Wrangling o Exploratory </a:t>
            </a:r>
            <a:endParaRPr lang="en-US">
              <a:solidFill>
                <a:schemeClr val="accent3">
                  <a:lumMod val="25000"/>
                </a:schemeClr>
              </a:solidFill>
            </a:endParaRPr>
          </a:p>
          <a:p>
            <a:pPr lvl="1">
              <a:lnSpc>
                <a:spcPct val="100000"/>
              </a:lnSpc>
              <a:spcBef>
                <a:spcPts val="1400"/>
              </a:spcBef>
              <a:buFont typeface="Courier New"/>
              <a:buChar char="o"/>
            </a:pPr>
            <a:r>
              <a:rPr lang="en-US" sz="1800" dirty="0">
                <a:solidFill>
                  <a:schemeClr val="accent3">
                    <a:lumMod val="25000"/>
                  </a:schemeClr>
                </a:solidFill>
                <a:latin typeface="IBM Plex Mono Text"/>
              </a:rPr>
              <a:t>Data Analysis with Data </a:t>
            </a:r>
            <a:r>
              <a:rPr lang="en-US" sz="1800">
                <a:solidFill>
                  <a:schemeClr val="accent3">
                    <a:lumMod val="25000"/>
                  </a:schemeClr>
                </a:solidFill>
                <a:latin typeface="IBM Plex Mono Text"/>
              </a:rPr>
              <a:t>Visualization</a:t>
            </a:r>
            <a:endParaRPr lang="en-US">
              <a:solidFill>
                <a:schemeClr val="accent3">
                  <a:lumMod val="25000"/>
                </a:schemeClr>
              </a:solidFill>
            </a:endParaRPr>
          </a:p>
          <a:p>
            <a:pPr lvl="1">
              <a:lnSpc>
                <a:spcPct val="100000"/>
              </a:lnSpc>
              <a:spcBef>
                <a:spcPts val="1400"/>
              </a:spcBef>
              <a:buFont typeface="Courier New"/>
              <a:buChar char="o"/>
            </a:pPr>
            <a:r>
              <a:rPr lang="en-US" sz="1800">
                <a:solidFill>
                  <a:schemeClr val="accent3">
                    <a:lumMod val="25000"/>
                  </a:schemeClr>
                </a:solidFill>
                <a:latin typeface="IBM Plex Mono Text"/>
              </a:rPr>
              <a:t>Exploratory Data Analysis with SQL</a:t>
            </a:r>
            <a:endParaRPr lang="en-US">
              <a:solidFill>
                <a:schemeClr val="accent3">
                  <a:lumMod val="25000"/>
                </a:schemeClr>
              </a:solidFill>
            </a:endParaRPr>
          </a:p>
          <a:p>
            <a:pPr lvl="1">
              <a:lnSpc>
                <a:spcPct val="100000"/>
              </a:lnSpc>
              <a:spcBef>
                <a:spcPts val="1400"/>
              </a:spcBef>
              <a:buFont typeface="Courier New"/>
              <a:buChar char="o"/>
            </a:pPr>
            <a:r>
              <a:rPr lang="en-US" sz="1800" dirty="0">
                <a:solidFill>
                  <a:schemeClr val="accent3">
                    <a:lumMod val="25000"/>
                  </a:schemeClr>
                </a:solidFill>
                <a:latin typeface="IBM Plex Mono Text"/>
              </a:rPr>
              <a:t>Interactive Visual Analytics with </a:t>
            </a:r>
            <a:r>
              <a:rPr lang="en-US" sz="1800">
                <a:solidFill>
                  <a:schemeClr val="accent3">
                    <a:lumMod val="25000"/>
                  </a:schemeClr>
                </a:solidFill>
                <a:latin typeface="IBM Plex Mono Text"/>
              </a:rPr>
              <a:t>Folium</a:t>
            </a:r>
            <a:endParaRPr lang="en-US">
              <a:solidFill>
                <a:schemeClr val="accent3">
                  <a:lumMod val="25000"/>
                </a:schemeClr>
              </a:solidFill>
            </a:endParaRPr>
          </a:p>
          <a:p>
            <a:pPr lvl="1">
              <a:lnSpc>
                <a:spcPct val="100000"/>
              </a:lnSpc>
              <a:spcBef>
                <a:spcPts val="1400"/>
              </a:spcBef>
              <a:buFont typeface="Courier New"/>
              <a:buChar char="o"/>
            </a:pPr>
            <a:r>
              <a:rPr lang="en-US" sz="1800" dirty="0">
                <a:solidFill>
                  <a:schemeClr val="accent3">
                    <a:lumMod val="25000"/>
                  </a:schemeClr>
                </a:solidFill>
                <a:latin typeface="IBM Plex Mono Text"/>
              </a:rPr>
              <a:t>Predictive Analysis with Machine Learning</a:t>
            </a:r>
            <a:endParaRPr lang="en-US" dirty="0">
              <a:solidFill>
                <a:schemeClr val="accent3">
                  <a:lumMod val="25000"/>
                </a:schemeClr>
              </a:solidFill>
            </a:endParaRPr>
          </a:p>
          <a:p>
            <a:pPr lvl="1">
              <a:lnSpc>
                <a:spcPct val="100000"/>
              </a:lnSpc>
              <a:spcBef>
                <a:spcPts val="1400"/>
              </a:spcBef>
              <a:buFont typeface="Courier New"/>
              <a:buChar char="o"/>
            </a:pPr>
            <a:endParaRPr lang="en-US" sz="18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77A664BA-12FE-23BF-87A9-AE815F691AF6}"/>
              </a:ext>
            </a:extLst>
          </p:cNvPr>
          <p:cNvSpPr txBox="1">
            <a:spLocks/>
          </p:cNvSpPr>
          <p:nvPr/>
        </p:nvSpPr>
        <p:spPr>
          <a:xfrm>
            <a:off x="6089702" y="1719772"/>
            <a:ext cx="5338689" cy="44181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1400"/>
              </a:spcBef>
            </a:pPr>
            <a:r>
              <a:rPr lang="en-US" sz="2200" dirty="0">
                <a:solidFill>
                  <a:schemeClr val="accent3">
                    <a:lumMod val="25000"/>
                  </a:schemeClr>
                </a:solidFill>
                <a:latin typeface="Abadi"/>
              </a:rPr>
              <a:t>Summary of all results</a:t>
            </a:r>
          </a:p>
          <a:p>
            <a:pPr marL="800100" lvl="1" indent="-342900">
              <a:lnSpc>
                <a:spcPct val="100000"/>
              </a:lnSpc>
              <a:spcBef>
                <a:spcPts val="1400"/>
              </a:spcBef>
              <a:buFont typeface="Courier New"/>
              <a:buChar char="o"/>
            </a:pPr>
            <a:r>
              <a:rPr lang="en-US" sz="1800" dirty="0">
                <a:solidFill>
                  <a:schemeClr val="accent3">
                    <a:lumMod val="25000"/>
                  </a:schemeClr>
                </a:solidFill>
                <a:latin typeface="IBM Plex Mono Text"/>
              </a:rPr>
              <a:t>Exploratory Data Analysis</a:t>
            </a:r>
            <a:endParaRPr lang="en-US" sz="1800" dirty="0">
              <a:solidFill>
                <a:schemeClr val="accent3">
                  <a:lumMod val="25000"/>
                </a:schemeClr>
              </a:solidFill>
              <a:latin typeface="Abadi"/>
            </a:endParaRPr>
          </a:p>
          <a:p>
            <a:pPr marL="800100" lvl="1" indent="-342900">
              <a:lnSpc>
                <a:spcPct val="100000"/>
              </a:lnSpc>
              <a:spcBef>
                <a:spcPts val="1400"/>
              </a:spcBef>
              <a:buFont typeface="Courier New"/>
              <a:buChar char="o"/>
            </a:pPr>
            <a:r>
              <a:rPr lang="en-US" sz="1800" dirty="0">
                <a:solidFill>
                  <a:schemeClr val="accent3">
                    <a:lumMod val="25000"/>
                  </a:schemeClr>
                </a:solidFill>
                <a:latin typeface="IBM Plex Mono Text"/>
              </a:rPr>
              <a:t>Interactive Analytics in Screenshots</a:t>
            </a:r>
            <a:endParaRPr lang="en-US" sz="1800" dirty="0">
              <a:solidFill>
                <a:schemeClr val="accent3">
                  <a:lumMod val="25000"/>
                </a:schemeClr>
              </a:solidFill>
              <a:latin typeface="Abadi"/>
            </a:endParaRPr>
          </a:p>
          <a:p>
            <a:pPr marL="800100" lvl="1" indent="-342900">
              <a:lnSpc>
                <a:spcPct val="100000"/>
              </a:lnSpc>
              <a:spcBef>
                <a:spcPts val="1400"/>
              </a:spcBef>
              <a:buFont typeface="Courier New"/>
              <a:buChar char="o"/>
            </a:pPr>
            <a:r>
              <a:rPr lang="en-US" sz="1800" dirty="0">
                <a:solidFill>
                  <a:schemeClr val="accent3">
                    <a:lumMod val="25000"/>
                  </a:schemeClr>
                </a:solidFill>
                <a:latin typeface="IBM Plex Mono Text"/>
              </a:rPr>
              <a:t>Predictive Analytics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20289" cy="10747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We used the WHERE clause to filter for boosters which have successfully landed on drone ship and applied the AND condition to determine successful landing with payload mass greater than 4000 but less than 6000</a:t>
            </a:r>
            <a:endParaRPr lang="en-US">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580AF90A-50E6-EE41-22C2-C4F01F7F5034}"/>
              </a:ext>
            </a:extLst>
          </p:cNvPr>
          <p:cNvPicPr>
            <a:picLocks noChangeAspect="1"/>
          </p:cNvPicPr>
          <p:nvPr/>
        </p:nvPicPr>
        <p:blipFill>
          <a:blip r:embed="rId3"/>
          <a:stretch>
            <a:fillRect/>
          </a:stretch>
        </p:blipFill>
        <p:spPr>
          <a:xfrm>
            <a:off x="1074738" y="3108325"/>
            <a:ext cx="6410325" cy="209550"/>
          </a:xfrm>
          <a:prstGeom prst="rect">
            <a:avLst/>
          </a:prstGeom>
        </p:spPr>
      </p:pic>
      <p:pic>
        <p:nvPicPr>
          <p:cNvPr id="6" name="Imagen 5">
            <a:extLst>
              <a:ext uri="{FF2B5EF4-FFF2-40B4-BE49-F238E27FC236}">
                <a16:creationId xmlns:a16="http://schemas.microsoft.com/office/drawing/2014/main" id="{AA122DFC-60CA-5B9B-296B-616AC64D496F}"/>
              </a:ext>
            </a:extLst>
          </p:cNvPr>
          <p:cNvPicPr>
            <a:picLocks noChangeAspect="1"/>
          </p:cNvPicPr>
          <p:nvPr/>
        </p:nvPicPr>
        <p:blipFill>
          <a:blip r:embed="rId4"/>
          <a:stretch>
            <a:fillRect/>
          </a:stretch>
        </p:blipFill>
        <p:spPr>
          <a:xfrm>
            <a:off x="7477125" y="3111500"/>
            <a:ext cx="3562350" cy="228600"/>
          </a:xfrm>
          <a:prstGeom prst="rect">
            <a:avLst/>
          </a:prstGeom>
        </p:spPr>
      </p:pic>
      <p:pic>
        <p:nvPicPr>
          <p:cNvPr id="7" name="Imagen 6">
            <a:extLst>
              <a:ext uri="{FF2B5EF4-FFF2-40B4-BE49-F238E27FC236}">
                <a16:creationId xmlns:a16="http://schemas.microsoft.com/office/drawing/2014/main" id="{1473CDF3-9AC4-CC26-AEA9-1A26CF2147CA}"/>
              </a:ext>
            </a:extLst>
          </p:cNvPr>
          <p:cNvPicPr>
            <a:picLocks noChangeAspect="1"/>
          </p:cNvPicPr>
          <p:nvPr/>
        </p:nvPicPr>
        <p:blipFill>
          <a:blip r:embed="rId5"/>
          <a:stretch>
            <a:fillRect/>
          </a:stretch>
        </p:blipFill>
        <p:spPr>
          <a:xfrm>
            <a:off x="1060450" y="3529013"/>
            <a:ext cx="1866900" cy="19335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199" y="3990205"/>
            <a:ext cx="10518776" cy="1200329"/>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bg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7089" y="5551200"/>
            <a:ext cx="6583362" cy="1075952"/>
          </a:xfrm>
          <a:prstGeom prst="rect">
            <a:avLst/>
          </a:prstGeom>
        </p:spPr>
        <p:txBody>
          <a:bodyPr vert="horz" lIns="91440" tIns="45720" rIns="91440" bIns="45720" rtlCol="0" anchor="t">
            <a:normAutofit/>
          </a:bodyPr>
          <a:lstStyle/>
          <a:p>
            <a:pPr marL="0" indent="0">
              <a:buNone/>
            </a:pPr>
            <a:r>
              <a:rPr lang="en-US" sz="2400">
                <a:solidFill>
                  <a:schemeClr val="bg1"/>
                </a:solidFill>
              </a:rPr>
              <a:t>We used wildcard like ‘%’ to filter for WHERE MissionOutcome was a success or a failure.</a:t>
            </a:r>
          </a:p>
        </p:txBody>
      </p:sp>
      <p:pic>
        <p:nvPicPr>
          <p:cNvPr id="2" name="Imagen 1" descr="Interfaz de usuario gráfica, Aplicación&#10;&#10;El contenido generado por inteligencia artificial puede ser incorrecto.">
            <a:extLst>
              <a:ext uri="{FF2B5EF4-FFF2-40B4-BE49-F238E27FC236}">
                <a16:creationId xmlns:a16="http://schemas.microsoft.com/office/drawing/2014/main" id="{862A497E-6DC1-AD1A-7568-7ACD65ACD1FB}"/>
              </a:ext>
            </a:extLst>
          </p:cNvPr>
          <p:cNvPicPr>
            <a:picLocks noChangeAspect="1"/>
          </p:cNvPicPr>
          <p:nvPr/>
        </p:nvPicPr>
        <p:blipFill>
          <a:blip r:embed="rId2"/>
          <a:srcRect t="15633" r="2" b="2"/>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5075537C-CA84-1446-933C-8E9D027F9201}" type="slidenum">
              <a:rPr lang="en-US" sz="4400">
                <a:solidFill>
                  <a:srgbClr val="FFFFFF"/>
                </a:solidFill>
                <a:latin typeface="Calibri" panose="020F0502020204030204"/>
              </a:rPr>
              <a:pPr>
                <a:lnSpc>
                  <a:spcPct val="90000"/>
                </a:lnSpc>
                <a:spcAft>
                  <a:spcPts val="600"/>
                </a:spcAft>
                <a:defRPr/>
              </a:pPr>
              <a:t>31</a:t>
            </a:fld>
            <a:endParaRPr lang="en-US" sz="4400">
              <a:solidFill>
                <a:srgbClr val="FFFFFF"/>
              </a:solidFill>
              <a:latin typeface="Calibri" panose="020F0502020204030204"/>
            </a:endParaRPr>
          </a:p>
        </p:txBody>
      </p:sp>
      <p:grpSp>
        <p:nvGrpSpPr>
          <p:cNvPr id="24"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32989" cy="8842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We determined the booster that have carried the maximum payload using a subquery in the WHERE clause and the MAX() function.</a:t>
            </a:r>
            <a:endParaRPr lang="es-ES"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a:extLst>
              <a:ext uri="{FF2B5EF4-FFF2-40B4-BE49-F238E27FC236}">
                <a16:creationId xmlns:a16="http://schemas.microsoft.com/office/drawing/2014/main" id="{CBA9D909-1DAE-A43B-E288-9503FAA803DA}"/>
              </a:ext>
            </a:extLst>
          </p:cNvPr>
          <p:cNvPicPr>
            <a:picLocks noChangeAspect="1"/>
          </p:cNvPicPr>
          <p:nvPr/>
        </p:nvPicPr>
        <p:blipFill>
          <a:blip r:embed="rId3"/>
          <a:stretch>
            <a:fillRect/>
          </a:stretch>
        </p:blipFill>
        <p:spPr>
          <a:xfrm>
            <a:off x="771525" y="2700338"/>
            <a:ext cx="7575550" cy="339725"/>
          </a:xfrm>
          <a:prstGeom prst="rect">
            <a:avLst/>
          </a:prstGeom>
        </p:spPr>
      </p:pic>
      <p:pic>
        <p:nvPicPr>
          <p:cNvPr id="6" name="Imagen 5">
            <a:extLst>
              <a:ext uri="{FF2B5EF4-FFF2-40B4-BE49-F238E27FC236}">
                <a16:creationId xmlns:a16="http://schemas.microsoft.com/office/drawing/2014/main" id="{071D8E76-389E-D6F6-28C5-DAC19EF63460}"/>
              </a:ext>
            </a:extLst>
          </p:cNvPr>
          <p:cNvPicPr>
            <a:picLocks noChangeAspect="1"/>
          </p:cNvPicPr>
          <p:nvPr/>
        </p:nvPicPr>
        <p:blipFill>
          <a:blip r:embed="rId4"/>
          <a:stretch>
            <a:fillRect/>
          </a:stretch>
        </p:blipFill>
        <p:spPr>
          <a:xfrm>
            <a:off x="8339138" y="2705100"/>
            <a:ext cx="1190625" cy="406400"/>
          </a:xfrm>
          <a:prstGeom prst="rect">
            <a:avLst/>
          </a:prstGeom>
        </p:spPr>
      </p:pic>
      <p:pic>
        <p:nvPicPr>
          <p:cNvPr id="7" name="Imagen 6" descr="Interfaz de usuario gráfica, Texto, Aplicación&#10;&#10;El contenido generado por inteligencia artificial puede ser incorrecto.">
            <a:extLst>
              <a:ext uri="{FF2B5EF4-FFF2-40B4-BE49-F238E27FC236}">
                <a16:creationId xmlns:a16="http://schemas.microsoft.com/office/drawing/2014/main" id="{1327F6D1-1047-F8DB-308B-788ACE16504D}"/>
              </a:ext>
            </a:extLst>
          </p:cNvPr>
          <p:cNvPicPr>
            <a:picLocks noChangeAspect="1"/>
          </p:cNvPicPr>
          <p:nvPr/>
        </p:nvPicPr>
        <p:blipFill>
          <a:blip r:embed="rId5"/>
          <a:stretch>
            <a:fillRect/>
          </a:stretch>
        </p:blipFill>
        <p:spPr>
          <a:xfrm>
            <a:off x="969963" y="3116263"/>
            <a:ext cx="1527175" cy="33940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63989" cy="20399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We used a combinations of the WHERE clause, LIKE, AND, and BETWEEN conditions to filter for failed landing outcomes in drone ship, their booster versions, and launch site names for year 2015</a:t>
            </a:r>
            <a:endParaRPr lang="en-US"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1" descr="Tabla&#10;&#10;El contenido generado por inteligencia artificial puede ser incorrecto.">
            <a:extLst>
              <a:ext uri="{FF2B5EF4-FFF2-40B4-BE49-F238E27FC236}">
                <a16:creationId xmlns:a16="http://schemas.microsoft.com/office/drawing/2014/main" id="{9B58ECB0-D2A7-A14C-8420-C3EA5BFE3CAB}"/>
              </a:ext>
            </a:extLst>
          </p:cNvPr>
          <p:cNvPicPr>
            <a:picLocks noChangeAspect="1"/>
          </p:cNvPicPr>
          <p:nvPr/>
        </p:nvPicPr>
        <p:blipFill>
          <a:blip r:embed="rId3"/>
          <a:stretch>
            <a:fillRect/>
          </a:stretch>
        </p:blipFill>
        <p:spPr>
          <a:xfrm>
            <a:off x="5762625" y="1598612"/>
            <a:ext cx="5086350" cy="48418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232400" y="1641752"/>
            <a:ext cx="6140449"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bg1"/>
                </a:solidFill>
                <a:latin typeface="+mj-lt"/>
                <a:ea typeface="+mj-ea"/>
                <a:cs typeface="+mj-cs"/>
              </a:rPr>
              <a:t>Rank Landing Outcomes Between 2010-06-04 and 2017-03-20</a:t>
            </a:r>
          </a:p>
        </p:txBody>
      </p:sp>
      <p:grpSp>
        <p:nvGrpSpPr>
          <p:cNvPr id="12" name="Group 11">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3" name="Group 12">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7" name="Freeform: Shape 16">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34</a:t>
            </a:fld>
            <a:endParaRPr lang="en-US" sz="4400">
              <a:solidFill>
                <a:schemeClr val="bg1"/>
              </a:solidFill>
              <a:latin typeface="+mn-lt"/>
            </a:endParaRPr>
          </a:p>
        </p:txBody>
      </p:sp>
      <p:pic>
        <p:nvPicPr>
          <p:cNvPr id="2" name="Imagen 1" descr="Interfaz de usuario gráfica, Texto&#10;&#10;El contenido generado por inteligencia artificial puede ser incorrecto.">
            <a:extLst>
              <a:ext uri="{FF2B5EF4-FFF2-40B4-BE49-F238E27FC236}">
                <a16:creationId xmlns:a16="http://schemas.microsoft.com/office/drawing/2014/main" id="{A83C3025-A98E-8D96-ECB3-5CA74ED1A212}"/>
              </a:ext>
            </a:extLst>
          </p:cNvPr>
          <p:cNvPicPr>
            <a:picLocks noChangeAspect="1"/>
          </p:cNvPicPr>
          <p:nvPr/>
        </p:nvPicPr>
        <p:blipFill>
          <a:blip r:embed="rId3"/>
          <a:stretch>
            <a:fillRect/>
          </a:stretch>
        </p:blipFill>
        <p:spPr>
          <a:xfrm>
            <a:off x="835024" y="2071520"/>
            <a:ext cx="2663825" cy="329513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32401" y="3146400"/>
            <a:ext cx="6140449" cy="2454300"/>
          </a:xfrm>
          <a:prstGeom prst="rect">
            <a:avLst/>
          </a:prstGeom>
        </p:spPr>
        <p:txBody>
          <a:bodyPr vert="horz" lIns="91440" tIns="45720" rIns="91440" bIns="45720" rtlCol="0">
            <a:normAutofit/>
          </a:bodyPr>
          <a:lstStyle/>
          <a:p>
            <a:r>
              <a:rPr lang="en-US" sz="2000">
                <a:solidFill>
                  <a:schemeClr val="bg1">
                    <a:alpha val="80000"/>
                  </a:schemeClr>
                </a:solidFill>
              </a:rPr>
              <a:t>We selected Landing outcomes and the COUNT of landing outcomes from the data and used the WHERE clause to filter for landing outcomes BETWEEN2010-06-04 to 2010-03-20.</a:t>
            </a:r>
          </a:p>
          <a:p>
            <a:r>
              <a:rPr lang="en-US" sz="2000">
                <a:solidFill>
                  <a:schemeClr val="bg1">
                    <a:alpha val="80000"/>
                  </a:schemeClr>
                </a:solidFill>
              </a:rPr>
              <a:t>We applied the GROUP BY clause to group the landing outcomes and the ORDER BY 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5265DC-CF6B-4AE8-B3F3-2A7A1637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4100804"/>
            <a:ext cx="4391024" cy="190788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bg1"/>
                </a:solidFill>
                <a:latin typeface="+mj-lt"/>
                <a:ea typeface="+mj-ea"/>
                <a:cs typeface="+mj-cs"/>
              </a:rPr>
              <a:t>All launch sites global map markers</a:t>
            </a:r>
          </a:p>
          <a:p>
            <a:pPr>
              <a:spcAft>
                <a:spcPts val="600"/>
              </a:spcAft>
            </a:pPr>
            <a:endParaRPr lang="en-US">
              <a:solidFill>
                <a:schemeClr val="bg1"/>
              </a:solidFill>
              <a:latin typeface="+mj-lt"/>
              <a:ea typeface="+mj-ea"/>
              <a:cs typeface="+mj-cs"/>
            </a:endParaRPr>
          </a:p>
        </p:txBody>
      </p:sp>
      <p:pic>
        <p:nvPicPr>
          <p:cNvPr id="4" name="Imagen 3" descr="Mapa&#10;&#10;El contenido generado por inteligencia artificial puede ser incorrecto.">
            <a:extLst>
              <a:ext uri="{FF2B5EF4-FFF2-40B4-BE49-F238E27FC236}">
                <a16:creationId xmlns:a16="http://schemas.microsoft.com/office/drawing/2014/main" id="{C42CF7C5-07ED-2223-A887-738375725DD8}"/>
              </a:ext>
            </a:extLst>
          </p:cNvPr>
          <p:cNvPicPr>
            <a:picLocks noChangeAspect="1"/>
          </p:cNvPicPr>
          <p:nvPr/>
        </p:nvPicPr>
        <p:blipFill>
          <a:blip r:embed="rId2"/>
          <a:srcRect t="16899" b="20085"/>
          <a:stretch/>
        </p:blipFill>
        <p:spPr>
          <a:xfrm>
            <a:off x="20" y="2"/>
            <a:ext cx="12191980" cy="3418853"/>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5075537C-CA84-1446-933C-8E9D027F9201}" type="slidenum">
              <a:rPr lang="en-US" sz="4400">
                <a:solidFill>
                  <a:srgbClr val="FFFFFF"/>
                </a:solidFill>
                <a:latin typeface="Calibri" panose="020F0502020204030204"/>
              </a:rPr>
              <a:pPr>
                <a:lnSpc>
                  <a:spcPct val="90000"/>
                </a:lnSpc>
                <a:spcAft>
                  <a:spcPts val="600"/>
                </a:spcAft>
                <a:defRPr/>
              </a:pPr>
              <a:t>36</a:t>
            </a:fld>
            <a:endParaRPr lang="en-US" sz="4400">
              <a:solidFill>
                <a:srgbClr val="FFFFFF"/>
              </a:solidFill>
              <a:latin typeface="Calibri" panose="020F0502020204030204"/>
            </a:endParaRPr>
          </a:p>
        </p:txBody>
      </p:sp>
      <p:grpSp>
        <p:nvGrpSpPr>
          <p:cNvPr id="12" name="Group 11">
            <a:extLst>
              <a:ext uri="{FF2B5EF4-FFF2-40B4-BE49-F238E27FC236}">
                <a16:creationId xmlns:a16="http://schemas.microsoft.com/office/drawing/2014/main" id="{37EA779C-87BF-454F-919D-A3DA98FD8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13" name="Freeform: Shape 12">
              <a:extLst>
                <a:ext uri="{FF2B5EF4-FFF2-40B4-BE49-F238E27FC236}">
                  <a16:creationId xmlns:a16="http://schemas.microsoft.com/office/drawing/2014/main" id="{D8C2E702-9A3E-420B-81FC-693685CAF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AA40418-2F7D-4A2A-84C0-1A72B030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64201" y="4197093"/>
            <a:ext cx="5692774" cy="1648849"/>
          </a:xfrm>
          <a:prstGeom prst="rect">
            <a:avLst/>
          </a:prstGeom>
        </p:spPr>
        <p:txBody>
          <a:bodyPr vert="horz" lIns="91440" tIns="45720" rIns="91440" bIns="45720" rtlCol="0">
            <a:normAutofit/>
          </a:bodyPr>
          <a:lstStyle/>
          <a:p>
            <a:pPr>
              <a:spcBef>
                <a:spcPts val="1400"/>
              </a:spcBef>
            </a:pPr>
            <a:endParaRPr lang="en-US" sz="2400">
              <a:solidFill>
                <a:schemeClr val="bg1">
                  <a:alpha val="80000"/>
                </a:schemeClr>
              </a:solidFill>
            </a:endParaRPr>
          </a:p>
          <a:p>
            <a:endParaRPr lang="en-US" sz="2400">
              <a:solidFill>
                <a:schemeClr val="bg1">
                  <a:alpha val="80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Markers showing launch sites with color labels</a:t>
            </a:r>
            <a:endParaRPr lang="es-ES" dirty="0"/>
          </a:p>
          <a:p>
            <a:endParaRPr lang="en-US" dirty="0">
              <a:solidFill>
                <a:srgbClr val="0B49CB"/>
              </a:solidFill>
              <a:latin typeface="Abadi"/>
            </a:endParaRPr>
          </a:p>
        </p:txBody>
      </p:sp>
      <p:pic>
        <p:nvPicPr>
          <p:cNvPr id="2" name="Imagen 1" descr="Diagrama&#10;&#10;El contenido generado por inteligencia artificial puede ser incorrecto.">
            <a:extLst>
              <a:ext uri="{FF2B5EF4-FFF2-40B4-BE49-F238E27FC236}">
                <a16:creationId xmlns:a16="http://schemas.microsoft.com/office/drawing/2014/main" id="{1DCEED20-1D29-D02D-DBA5-E3310BC87C10}"/>
              </a:ext>
            </a:extLst>
          </p:cNvPr>
          <p:cNvPicPr>
            <a:picLocks noChangeAspect="1"/>
          </p:cNvPicPr>
          <p:nvPr/>
        </p:nvPicPr>
        <p:blipFill>
          <a:blip r:embed="rId3"/>
          <a:stretch>
            <a:fillRect/>
          </a:stretch>
        </p:blipFill>
        <p:spPr>
          <a:xfrm>
            <a:off x="766942" y="1101994"/>
            <a:ext cx="11103095" cy="49348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Launch Site distance to landmarks</a:t>
            </a:r>
            <a:endParaRPr lang="es-ES" dirty="0"/>
          </a:p>
          <a:p>
            <a:endParaRPr lang="en-US" dirty="0">
              <a:solidFill>
                <a:srgbClr val="0B49CB"/>
              </a:solidFill>
              <a:latin typeface="Abadi"/>
            </a:endParaRPr>
          </a:p>
        </p:txBody>
      </p:sp>
      <p:pic>
        <p:nvPicPr>
          <p:cNvPr id="2" name="Imagen 1" descr="Diagrama&#10;&#10;El contenido generado por inteligencia artificial puede ser incorrecto.">
            <a:extLst>
              <a:ext uri="{FF2B5EF4-FFF2-40B4-BE49-F238E27FC236}">
                <a16:creationId xmlns:a16="http://schemas.microsoft.com/office/drawing/2014/main" id="{223F64D6-DBEB-5FBF-3287-2690C0ABA840}"/>
              </a:ext>
            </a:extLst>
          </p:cNvPr>
          <p:cNvPicPr>
            <a:picLocks noChangeAspect="1"/>
          </p:cNvPicPr>
          <p:nvPr/>
        </p:nvPicPr>
        <p:blipFill>
          <a:blip r:embed="rId3"/>
          <a:stretch>
            <a:fillRect/>
          </a:stretch>
        </p:blipFill>
        <p:spPr>
          <a:xfrm>
            <a:off x="1105439" y="1446272"/>
            <a:ext cx="9837349" cy="47993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1697" y="2064203"/>
            <a:ext cx="5584640" cy="43749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a:rPr>
              <a:t>Project background and context</a:t>
            </a:r>
          </a:p>
          <a:p>
            <a:pPr marL="0" indent="0">
              <a:spcBef>
                <a:spcPts val="1400"/>
              </a:spcBef>
              <a:buNone/>
            </a:pPr>
            <a:r>
              <a:rPr lang="en-US" sz="1800" dirty="0">
                <a:solidFill>
                  <a:schemeClr val="accent3">
                    <a:lumMod val="25000"/>
                  </a:schemeClr>
                </a:solidFill>
                <a:latin typeface="Abadi"/>
              </a:rPr>
              <a:t>SpaceX advertises Falcon 9 rocket launches on its website with a cost of 62 million dollars; other providers cost upward of 165 million dollars each, much of the savings is because SpaceX can reuse the first stage. </a:t>
            </a:r>
          </a:p>
          <a:p>
            <a:pPr marL="0" indent="0">
              <a:spcBef>
                <a:spcPts val="1400"/>
              </a:spcBef>
              <a:buNone/>
            </a:pPr>
            <a:r>
              <a:rPr lang="en-US" sz="1800" dirty="0">
                <a:solidFill>
                  <a:schemeClr val="accent3">
                    <a:lumMod val="25000"/>
                  </a:schemeClr>
                </a:solidFill>
                <a:latin typeface="Abadi"/>
              </a:rPr>
              <a:t>Therefore if we can determine if the first stage will land, we can determine the cost of a launch.</a:t>
            </a:r>
            <a:endParaRPr lang="en-US" dirty="0">
              <a:solidFill>
                <a:schemeClr val="accent3">
                  <a:lumMod val="25000"/>
                </a:schemeClr>
              </a:solidFill>
            </a:endParaRPr>
          </a:p>
          <a:p>
            <a:pPr>
              <a:buNone/>
            </a:pPr>
            <a:endParaRPr lang="en-US" sz="1800" dirty="0">
              <a:solidFill>
                <a:schemeClr val="accent3">
                  <a:lumMod val="25000"/>
                </a:schemeClr>
              </a:solidFill>
              <a:latin typeface="Abadi"/>
            </a:endParaRPr>
          </a:p>
          <a:p>
            <a:pPr marL="0" indent="0">
              <a:spcBef>
                <a:spcPts val="1400"/>
              </a:spcBef>
              <a:buNone/>
            </a:pPr>
            <a:endParaRPr lang="en-US" sz="1800" dirty="0">
              <a:solidFill>
                <a:schemeClr val="accent3">
                  <a:lumMod val="25000"/>
                </a:schemeClr>
              </a:solidFill>
              <a:latin typeface="Abadi"/>
            </a:endParaRPr>
          </a:p>
        </p:txBody>
      </p:sp>
      <p:sp>
        <p:nvSpPr>
          <p:cNvPr id="2" name="Content Placeholder 2">
            <a:extLst>
              <a:ext uri="{FF2B5EF4-FFF2-40B4-BE49-F238E27FC236}">
                <a16:creationId xmlns:a16="http://schemas.microsoft.com/office/drawing/2014/main" id="{337C04A1-5596-D528-9A79-2A19E606E524}"/>
              </a:ext>
            </a:extLst>
          </p:cNvPr>
          <p:cNvSpPr txBox="1">
            <a:spLocks/>
          </p:cNvSpPr>
          <p:nvPr/>
        </p:nvSpPr>
        <p:spPr>
          <a:xfrm>
            <a:off x="6102196" y="2064203"/>
            <a:ext cx="5584640" cy="40574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spcBef>
                <a:spcPts val="1400"/>
              </a:spcBef>
            </a:pPr>
            <a:r>
              <a:rPr lang="en-US" sz="2400" dirty="0">
                <a:solidFill>
                  <a:schemeClr val="accent3">
                    <a:lumMod val="25000"/>
                  </a:schemeClr>
                </a:solidFill>
                <a:latin typeface="Abadi"/>
              </a:rPr>
              <a:t>Problems you want to find answers</a:t>
            </a:r>
          </a:p>
          <a:p>
            <a:pPr marL="800100" lvl="1">
              <a:spcBef>
                <a:spcPts val="1400"/>
              </a:spcBef>
              <a:buFont typeface="Courier New"/>
              <a:buChar char="o"/>
            </a:pPr>
            <a:r>
              <a:rPr lang="en-US" sz="1800" dirty="0">
                <a:solidFill>
                  <a:schemeClr val="accent3">
                    <a:lumMod val="25000"/>
                  </a:schemeClr>
                </a:solidFill>
                <a:latin typeface="Abadi"/>
              </a:rPr>
              <a:t>What factors determine if the rocket will land successfully? </a:t>
            </a:r>
            <a:endParaRPr lang="en" sz="1800">
              <a:solidFill>
                <a:schemeClr val="accent3">
                  <a:lumMod val="25000"/>
                </a:schemeClr>
              </a:solidFill>
              <a:latin typeface="Abadi"/>
            </a:endParaRPr>
          </a:p>
          <a:p>
            <a:pPr marL="800100" lvl="1">
              <a:spcBef>
                <a:spcPts val="1400"/>
              </a:spcBef>
              <a:buFont typeface="Courier New"/>
              <a:buChar char="o"/>
            </a:pPr>
            <a:r>
              <a:rPr lang="en-US" sz="1800" dirty="0">
                <a:solidFill>
                  <a:schemeClr val="accent3">
                    <a:lumMod val="25000"/>
                  </a:schemeClr>
                </a:solidFill>
                <a:latin typeface="Abadi"/>
              </a:rPr>
              <a:t>The interaction amongst various features that determine the success rate of a successful landing.</a:t>
            </a:r>
            <a:endParaRPr lang="en-US" sz="1800">
              <a:solidFill>
                <a:schemeClr val="accent3">
                  <a:lumMod val="25000"/>
                </a:schemeClr>
              </a:solidFill>
              <a:latin typeface="Abadi"/>
            </a:endParaRPr>
          </a:p>
          <a:p>
            <a:pPr marL="800100" lvl="1">
              <a:spcBef>
                <a:spcPts val="1400"/>
              </a:spcBef>
              <a:buFont typeface="Courier New"/>
              <a:buChar char="o"/>
            </a:pPr>
            <a:r>
              <a:rPr lang="en-US" sz="1800" dirty="0">
                <a:solidFill>
                  <a:schemeClr val="accent3">
                    <a:lumMod val="25000"/>
                  </a:schemeClr>
                </a:solidFill>
                <a:latin typeface="Abadi"/>
              </a:rPr>
              <a:t>What operating conditions needs to be </a:t>
            </a:r>
            <a:r>
              <a:rPr lang="en-US" sz="1800" err="1">
                <a:solidFill>
                  <a:schemeClr val="accent3">
                    <a:lumMod val="25000"/>
                  </a:schemeClr>
                </a:solidFill>
                <a:latin typeface="Abadi"/>
              </a:rPr>
              <a:t>fullfilled</a:t>
            </a:r>
            <a:r>
              <a:rPr lang="en-US" sz="1800" dirty="0">
                <a:solidFill>
                  <a:schemeClr val="accent3">
                    <a:lumMod val="25000"/>
                  </a:schemeClr>
                </a:solidFill>
                <a:latin typeface="Abadi"/>
              </a:rPr>
              <a:t> to ensure a successful landing program</a:t>
            </a:r>
            <a:endParaRPr lang="en-US" sz="1800">
              <a:solidFill>
                <a:schemeClr val="accent3">
                  <a:lumMod val="25000"/>
                </a:schemeClr>
              </a:solidFill>
              <a:latin typeface="Abadi"/>
            </a:endParaRPr>
          </a:p>
          <a:p>
            <a:pPr marL="800100" lvl="1" indent="-342900">
              <a:spcBef>
                <a:spcPts val="1400"/>
              </a:spcBef>
              <a:buFont typeface="Courier New"/>
              <a:buChar char="o"/>
            </a:pP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2">
            <a:extLst>
              <a:ext uri="{FF2B5EF4-FFF2-40B4-BE49-F238E27FC236}">
                <a16:creationId xmlns:a16="http://schemas.microsoft.com/office/drawing/2014/main" id="{50811073-89F5-46D6-83D8-BA764464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304043 w 12192000"/>
              <a:gd name="connsiteY45" fmla="*/ 3152858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763355 w 12192000"/>
              <a:gd name="connsiteY53" fmla="*/ 3224928 h 3442855"/>
              <a:gd name="connsiteX54" fmla="*/ 1654444 w 12192000"/>
              <a:gd name="connsiteY54" fmla="*/ 3229661 h 3442855"/>
              <a:gd name="connsiteX55" fmla="*/ 1629483 w 12192000"/>
              <a:gd name="connsiteY55" fmla="*/ 3232675 h 3442855"/>
              <a:gd name="connsiteX56" fmla="*/ 1573012 w 12192000"/>
              <a:gd name="connsiteY56" fmla="*/ 3250275 h 3442855"/>
              <a:gd name="connsiteX57" fmla="*/ 1525936 w 12192000"/>
              <a:gd name="connsiteY57" fmla="*/ 3243056 h 3442855"/>
              <a:gd name="connsiteX58" fmla="*/ 1515932 w 12192000"/>
              <a:gd name="connsiteY58" fmla="*/ 3243699 h 3442855"/>
              <a:gd name="connsiteX59" fmla="*/ 1418247 w 12192000"/>
              <a:gd name="connsiteY59" fmla="*/ 3236042 h 3442855"/>
              <a:gd name="connsiteX60" fmla="*/ 1311781 w 12192000"/>
              <a:gd name="connsiteY60" fmla="*/ 3207733 h 3442855"/>
              <a:gd name="connsiteX61" fmla="*/ 1287526 w 12192000"/>
              <a:gd name="connsiteY61" fmla="*/ 3195564 h 3442855"/>
              <a:gd name="connsiteX62" fmla="*/ 1275912 w 12192000"/>
              <a:gd name="connsiteY62" fmla="*/ 3202348 h 3442855"/>
              <a:gd name="connsiteX63" fmla="*/ 1160923 w 12192000"/>
              <a:gd name="connsiteY63" fmla="*/ 3219676 h 3442855"/>
              <a:gd name="connsiteX64" fmla="*/ 909690 w 12192000"/>
              <a:gd name="connsiteY64" fmla="*/ 3216919 h 3442855"/>
              <a:gd name="connsiteX65" fmla="*/ 764020 w 12192000"/>
              <a:gd name="connsiteY65" fmla="*/ 3235844 h 3442855"/>
              <a:gd name="connsiteX66" fmla="*/ 701915 w 12192000"/>
              <a:gd name="connsiteY66" fmla="*/ 3250223 h 3442855"/>
              <a:gd name="connsiteX67" fmla="*/ 463292 w 12192000"/>
              <a:gd name="connsiteY67" fmla="*/ 3316636 h 3442855"/>
              <a:gd name="connsiteX68" fmla="*/ 369865 w 12192000"/>
              <a:gd name="connsiteY68" fmla="*/ 3339094 h 3442855"/>
              <a:gd name="connsiteX69" fmla="*/ 318911 w 12192000"/>
              <a:gd name="connsiteY69" fmla="*/ 3367912 h 3442855"/>
              <a:gd name="connsiteX70" fmla="*/ 119548 w 12192000"/>
              <a:gd name="connsiteY70" fmla="*/ 3404651 h 3442855"/>
              <a:gd name="connsiteX71" fmla="*/ 0 w 12192000"/>
              <a:gd name="connsiteY71" fmla="*/ 3414000 h 3442855"/>
              <a:gd name="connsiteX72" fmla="*/ 0 w 12192000"/>
              <a:gd name="connsiteY72" fmla="*/ 2 h 3442855"/>
              <a:gd name="connsiteX73" fmla="*/ 3459904 w 12192000"/>
              <a:gd name="connsiteY73" fmla="*/ 1 h 3442855"/>
              <a:gd name="connsiteX74" fmla="*/ 3459907 w 12192000"/>
              <a:gd name="connsiteY74"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629483 w 12192000"/>
              <a:gd name="connsiteY53" fmla="*/ 3232675 h 3442855"/>
              <a:gd name="connsiteX54" fmla="*/ 1573012 w 12192000"/>
              <a:gd name="connsiteY54" fmla="*/ 3250275 h 3442855"/>
              <a:gd name="connsiteX55" fmla="*/ 1525936 w 12192000"/>
              <a:gd name="connsiteY55" fmla="*/ 3243056 h 3442855"/>
              <a:gd name="connsiteX56" fmla="*/ 1515932 w 12192000"/>
              <a:gd name="connsiteY56" fmla="*/ 3243699 h 3442855"/>
              <a:gd name="connsiteX57" fmla="*/ 1418247 w 12192000"/>
              <a:gd name="connsiteY57" fmla="*/ 3236042 h 3442855"/>
              <a:gd name="connsiteX58" fmla="*/ 1311781 w 12192000"/>
              <a:gd name="connsiteY58" fmla="*/ 3207733 h 3442855"/>
              <a:gd name="connsiteX59" fmla="*/ 1287526 w 12192000"/>
              <a:gd name="connsiteY59" fmla="*/ 3195564 h 3442855"/>
              <a:gd name="connsiteX60" fmla="*/ 1275912 w 12192000"/>
              <a:gd name="connsiteY60" fmla="*/ 3202348 h 3442855"/>
              <a:gd name="connsiteX61" fmla="*/ 1160923 w 12192000"/>
              <a:gd name="connsiteY61" fmla="*/ 3219676 h 3442855"/>
              <a:gd name="connsiteX62" fmla="*/ 909690 w 12192000"/>
              <a:gd name="connsiteY62" fmla="*/ 3216919 h 3442855"/>
              <a:gd name="connsiteX63" fmla="*/ 764020 w 12192000"/>
              <a:gd name="connsiteY63" fmla="*/ 3235844 h 3442855"/>
              <a:gd name="connsiteX64" fmla="*/ 701915 w 12192000"/>
              <a:gd name="connsiteY64" fmla="*/ 3250223 h 3442855"/>
              <a:gd name="connsiteX65" fmla="*/ 463292 w 12192000"/>
              <a:gd name="connsiteY65" fmla="*/ 3316636 h 3442855"/>
              <a:gd name="connsiteX66" fmla="*/ 369865 w 12192000"/>
              <a:gd name="connsiteY66" fmla="*/ 3339094 h 3442855"/>
              <a:gd name="connsiteX67" fmla="*/ 318911 w 12192000"/>
              <a:gd name="connsiteY67" fmla="*/ 3367912 h 3442855"/>
              <a:gd name="connsiteX68" fmla="*/ 119548 w 12192000"/>
              <a:gd name="connsiteY68" fmla="*/ 3404651 h 3442855"/>
              <a:gd name="connsiteX69" fmla="*/ 0 w 12192000"/>
              <a:gd name="connsiteY69" fmla="*/ 3414000 h 3442855"/>
              <a:gd name="connsiteX70" fmla="*/ 0 w 12192000"/>
              <a:gd name="connsiteY70" fmla="*/ 2 h 3442855"/>
              <a:gd name="connsiteX71" fmla="*/ 3459904 w 12192000"/>
              <a:gd name="connsiteY71" fmla="*/ 1 h 3442855"/>
              <a:gd name="connsiteX72" fmla="*/ 3459907 w 12192000"/>
              <a:gd name="connsiteY72"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15859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32874 w 12192000"/>
              <a:gd name="connsiteY33" fmla="*/ 2826106 h 3442855"/>
              <a:gd name="connsiteX34" fmla="*/ 9340481 w 12192000"/>
              <a:gd name="connsiteY34" fmla="*/ 2831628 h 3442855"/>
              <a:gd name="connsiteX35" fmla="*/ 9191002 w 12192000"/>
              <a:gd name="connsiteY35" fmla="*/ 2776544 h 3442855"/>
              <a:gd name="connsiteX36" fmla="*/ 9181756 w 12192000"/>
              <a:gd name="connsiteY36" fmla="*/ 2773801 h 3442855"/>
              <a:gd name="connsiteX37" fmla="*/ 8912415 w 12192000"/>
              <a:gd name="connsiteY37" fmla="*/ 2765023 h 3442855"/>
              <a:gd name="connsiteX38" fmla="*/ 7709716 w 12192000"/>
              <a:gd name="connsiteY38" fmla="*/ 2795956 h 3442855"/>
              <a:gd name="connsiteX39" fmla="*/ 6923164 w 12192000"/>
              <a:gd name="connsiteY39" fmla="*/ 2920980 h 3442855"/>
              <a:gd name="connsiteX40" fmla="*/ 3308915 w 12192000"/>
              <a:gd name="connsiteY40" fmla="*/ 3049912 h 3442855"/>
              <a:gd name="connsiteX41" fmla="*/ 2643050 w 12192000"/>
              <a:gd name="connsiteY41" fmla="*/ 3112559 h 3442855"/>
              <a:gd name="connsiteX42" fmla="*/ 2426006 w 12192000"/>
              <a:gd name="connsiteY42" fmla="*/ 3161942 h 3442855"/>
              <a:gd name="connsiteX43" fmla="*/ 2291811 w 12192000"/>
              <a:gd name="connsiteY43" fmla="*/ 3176941 h 3442855"/>
              <a:gd name="connsiteX44" fmla="*/ 2201685 w 12192000"/>
              <a:gd name="connsiteY44" fmla="*/ 3200625 h 3442855"/>
              <a:gd name="connsiteX45" fmla="*/ 2046141 w 12192000"/>
              <a:gd name="connsiteY45" fmla="*/ 3203263 h 3442855"/>
              <a:gd name="connsiteX46" fmla="*/ 1953987 w 12192000"/>
              <a:gd name="connsiteY46" fmla="*/ 3176250 h 3442855"/>
              <a:gd name="connsiteX47" fmla="*/ 1924440 w 12192000"/>
              <a:gd name="connsiteY47" fmla="*/ 3170393 h 3442855"/>
              <a:gd name="connsiteX48" fmla="*/ 1907653 w 12192000"/>
              <a:gd name="connsiteY48" fmla="*/ 3175484 h 3442855"/>
              <a:gd name="connsiteX49" fmla="*/ 1856828 w 12192000"/>
              <a:gd name="connsiteY49" fmla="*/ 3184705 h 3442855"/>
              <a:gd name="connsiteX50" fmla="*/ 1831611 w 12192000"/>
              <a:gd name="connsiteY50" fmla="*/ 3205201 h 3442855"/>
              <a:gd name="connsiteX51" fmla="*/ 1715859 w 12192000"/>
              <a:gd name="connsiteY51" fmla="*/ 3229661 h 3442855"/>
              <a:gd name="connsiteX52" fmla="*/ 1573012 w 12192000"/>
              <a:gd name="connsiteY52" fmla="*/ 3250275 h 3442855"/>
              <a:gd name="connsiteX53" fmla="*/ 1525936 w 12192000"/>
              <a:gd name="connsiteY53" fmla="*/ 3243056 h 3442855"/>
              <a:gd name="connsiteX54" fmla="*/ 1515932 w 12192000"/>
              <a:gd name="connsiteY54" fmla="*/ 3243699 h 3442855"/>
              <a:gd name="connsiteX55" fmla="*/ 1418247 w 12192000"/>
              <a:gd name="connsiteY55" fmla="*/ 3236042 h 3442855"/>
              <a:gd name="connsiteX56" fmla="*/ 1311781 w 12192000"/>
              <a:gd name="connsiteY56" fmla="*/ 3207733 h 3442855"/>
              <a:gd name="connsiteX57" fmla="*/ 1287526 w 12192000"/>
              <a:gd name="connsiteY57" fmla="*/ 3195564 h 3442855"/>
              <a:gd name="connsiteX58" fmla="*/ 1275912 w 12192000"/>
              <a:gd name="connsiteY58" fmla="*/ 3202348 h 3442855"/>
              <a:gd name="connsiteX59" fmla="*/ 1160923 w 12192000"/>
              <a:gd name="connsiteY59" fmla="*/ 3219676 h 3442855"/>
              <a:gd name="connsiteX60" fmla="*/ 909690 w 12192000"/>
              <a:gd name="connsiteY60" fmla="*/ 3216919 h 3442855"/>
              <a:gd name="connsiteX61" fmla="*/ 764020 w 12192000"/>
              <a:gd name="connsiteY61" fmla="*/ 3235844 h 3442855"/>
              <a:gd name="connsiteX62" fmla="*/ 701915 w 12192000"/>
              <a:gd name="connsiteY62" fmla="*/ 3250223 h 3442855"/>
              <a:gd name="connsiteX63" fmla="*/ 463292 w 12192000"/>
              <a:gd name="connsiteY63" fmla="*/ 3316636 h 3442855"/>
              <a:gd name="connsiteX64" fmla="*/ 369865 w 12192000"/>
              <a:gd name="connsiteY64" fmla="*/ 3339094 h 3442855"/>
              <a:gd name="connsiteX65" fmla="*/ 318911 w 12192000"/>
              <a:gd name="connsiteY65" fmla="*/ 3367912 h 3442855"/>
              <a:gd name="connsiteX66" fmla="*/ 119548 w 12192000"/>
              <a:gd name="connsiteY66" fmla="*/ 3404651 h 3442855"/>
              <a:gd name="connsiteX67" fmla="*/ 0 w 12192000"/>
              <a:gd name="connsiteY67" fmla="*/ 3414000 h 3442855"/>
              <a:gd name="connsiteX68" fmla="*/ 0 w 12192000"/>
              <a:gd name="connsiteY68" fmla="*/ 2 h 3442855"/>
              <a:gd name="connsiteX69" fmla="*/ 3459904 w 12192000"/>
              <a:gd name="connsiteY69" fmla="*/ 1 h 3442855"/>
              <a:gd name="connsiteX70" fmla="*/ 3459907 w 12192000"/>
              <a:gd name="connsiteY70"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304924" y="627385"/>
            <a:ext cx="9620251" cy="856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500" kern="1200">
                <a:solidFill>
                  <a:schemeClr val="tx1"/>
                </a:solidFill>
                <a:latin typeface="+mj-lt"/>
                <a:ea typeface="+mj-ea"/>
                <a:cs typeface="+mj-cs"/>
              </a:rPr>
              <a:t>Pie chart showing the success percentage achieved by each launch site</a:t>
            </a:r>
          </a:p>
        </p:txBody>
      </p:sp>
      <p:sp>
        <p:nvSpPr>
          <p:cNvPr id="18" name="Freeform: Shape 14">
            <a:extLst>
              <a:ext uri="{FF2B5EF4-FFF2-40B4-BE49-F238E27FC236}">
                <a16:creationId xmlns:a16="http://schemas.microsoft.com/office/drawing/2014/main" id="{608CD17C-4A7C-477D-A659-BA8A89A7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Imagen 1" descr="Gráfico&#10;&#10;El contenido generado por inteligencia artificial puede ser incorrecto.">
            <a:extLst>
              <a:ext uri="{FF2B5EF4-FFF2-40B4-BE49-F238E27FC236}">
                <a16:creationId xmlns:a16="http://schemas.microsoft.com/office/drawing/2014/main" id="{74630104-E582-529D-7D01-FE302918D1FA}"/>
              </a:ext>
            </a:extLst>
          </p:cNvPr>
          <p:cNvPicPr>
            <a:picLocks noChangeAspect="1"/>
          </p:cNvPicPr>
          <p:nvPr/>
        </p:nvPicPr>
        <p:blipFill>
          <a:blip r:embed="rId2"/>
          <a:stretch>
            <a:fillRect/>
          </a:stretch>
        </p:blipFill>
        <p:spPr>
          <a:xfrm>
            <a:off x="1825585" y="1605056"/>
            <a:ext cx="8601254" cy="365576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19275" y="4845083"/>
            <a:ext cx="8572500" cy="1374741"/>
          </a:xfrm>
          <a:prstGeom prst="rect">
            <a:avLst/>
          </a:prstGeom>
        </p:spPr>
        <p:txBody>
          <a:bodyPr vert="horz" lIns="91440" tIns="45720" rIns="91440" bIns="45720" rtlCol="0" anchor="ctr">
            <a:normAutofit/>
          </a:bodyPr>
          <a:lstStyle/>
          <a:p>
            <a:pPr marL="0" algn="ctr">
              <a:spcBef>
                <a:spcPts val="1400"/>
              </a:spcBef>
            </a:pPr>
            <a:endParaRPr lang="en-US" sz="2000"/>
          </a:p>
          <a:p>
            <a:pPr algn="ctr">
              <a:spcBef>
                <a:spcPts val="1400"/>
              </a:spcBef>
            </a:pPr>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Marcador de contenido 1" descr="Gráfico&#10;&#10;El contenido generado por inteligencia artificial puede ser incorrecto.">
            <a:extLst>
              <a:ext uri="{FF2B5EF4-FFF2-40B4-BE49-F238E27FC236}">
                <a16:creationId xmlns:a16="http://schemas.microsoft.com/office/drawing/2014/main" id="{024344F0-CFAE-A93B-E169-3FA5B02F061E}"/>
              </a:ext>
            </a:extLst>
          </p:cNvPr>
          <p:cNvPicPr>
            <a:picLocks noGrp="1" noChangeAspect="1"/>
          </p:cNvPicPr>
          <p:nvPr>
            <p:ph idx="4294967295"/>
          </p:nvPr>
        </p:nvPicPr>
        <p:blipFill>
          <a:blip r:embed="rId2"/>
          <a:srcRect/>
          <a:stretch/>
        </p:blipFill>
        <p:spPr>
          <a:xfrm>
            <a:off x="20" y="10"/>
            <a:ext cx="12191980" cy="6857990"/>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200">
                <a:solidFill>
                  <a:srgbClr val="FFFFFF"/>
                </a:solidFill>
                <a:latin typeface="+mj-lt"/>
                <a:ea typeface="+mj-ea"/>
                <a:cs typeface="+mj-cs"/>
              </a:rPr>
              <a:t>Pie chart showing the Launch site with the highest launch success ratio</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a:solidFill>
                  <a:srgbClr val="FFFFFF"/>
                </a:solidFill>
                <a:latin typeface="+mn-lt"/>
              </a:rPr>
              <a:pPr defTabSz="457200">
                <a:spcAft>
                  <a:spcPts val="600"/>
                </a:spcAft>
              </a:pPr>
              <a:t>41</a:t>
            </a:fld>
            <a:endParaRPr lang="en-US" sz="1200">
              <a:solidFill>
                <a:srgbClr val="FFFFFF"/>
              </a:solidFill>
              <a:latin typeface="+mn-lt"/>
            </a:endParaRPr>
          </a:p>
        </p:txBody>
      </p:sp>
    </p:spTree>
    <p:extLst>
      <p:ext uri="{BB962C8B-B14F-4D97-AF65-F5344CB8AC3E}">
        <p14:creationId xmlns:p14="http://schemas.microsoft.com/office/powerpoint/2010/main" val="186616070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4138163"/>
            <a:ext cx="3687491" cy="21063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200">
                <a:solidFill>
                  <a:schemeClr val="tx1"/>
                </a:solidFill>
                <a:latin typeface="+mj-lt"/>
                <a:ea typeface="+mj-ea"/>
                <a:cs typeface="+mj-cs"/>
              </a:rPr>
              <a:t>Scatter plot of Payload vs Launch Outcome for all sites, with different payload selected in the range </a:t>
            </a:r>
          </a:p>
          <a:p>
            <a:pPr>
              <a:spcAft>
                <a:spcPts val="600"/>
              </a:spcAft>
            </a:pPr>
            <a:r>
              <a:rPr lang="en-US" sz="2200">
                <a:solidFill>
                  <a:schemeClr val="tx1"/>
                </a:solidFill>
                <a:latin typeface="+mj-lt"/>
                <a:ea typeface="+mj-ea"/>
                <a:cs typeface="+mj-cs"/>
              </a:rPr>
              <a:t>slider</a:t>
            </a:r>
          </a:p>
          <a:p>
            <a:pPr>
              <a:spcAft>
                <a:spcPts val="600"/>
              </a:spcAft>
            </a:pPr>
            <a:endParaRPr lang="en-US" sz="2200">
              <a:solidFill>
                <a:schemeClr val="tx1"/>
              </a:solidFill>
              <a:latin typeface="+mj-lt"/>
              <a:ea typeface="+mj-ea"/>
              <a:cs typeface="+mj-cs"/>
            </a:endParaRPr>
          </a:p>
        </p:txBody>
      </p:sp>
      <p:pic>
        <p:nvPicPr>
          <p:cNvPr id="2" name="Imagen 1" descr="Gráfico, Gráfico de burbujas&#10;&#10;El contenido generado por inteligencia artificial puede ser incorrecto.">
            <a:extLst>
              <a:ext uri="{FF2B5EF4-FFF2-40B4-BE49-F238E27FC236}">
                <a16:creationId xmlns:a16="http://schemas.microsoft.com/office/drawing/2014/main" id="{9EFF74BF-6028-6F4D-EDF5-3FD4B85D1A3B}"/>
              </a:ext>
            </a:extLst>
          </p:cNvPr>
          <p:cNvPicPr>
            <a:picLocks noChangeAspect="1"/>
          </p:cNvPicPr>
          <p:nvPr/>
        </p:nvPicPr>
        <p:blipFill>
          <a:blip r:embed="rId2"/>
          <a:srcRect b="21329"/>
          <a:stretch/>
        </p:blipFill>
        <p:spPr>
          <a:xfrm>
            <a:off x="-2" y="10"/>
            <a:ext cx="12192002" cy="3428990"/>
          </a:xfrm>
          <a:prstGeom prst="rect">
            <a:avLst/>
          </a:prstGeom>
        </p:spPr>
      </p:pic>
      <p:grpSp>
        <p:nvGrpSpPr>
          <p:cNvPr id="51" name="Group 16">
            <a:extLst>
              <a:ext uri="{FF2B5EF4-FFF2-40B4-BE49-F238E27FC236}">
                <a16:creationId xmlns:a16="http://schemas.microsoft.com/office/drawing/2014/main" id="{5EC81CC9-EAC3-3907-9268-3A583E3B63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00" y="3401858"/>
            <a:ext cx="12207200" cy="123363"/>
            <a:chOff x="-5025" y="6737718"/>
            <a:chExt cx="12207200" cy="123363"/>
          </a:xfrm>
        </p:grpSpPr>
        <p:sp>
          <p:nvSpPr>
            <p:cNvPr id="18" name="Rectangle 17">
              <a:extLst>
                <a:ext uri="{FF2B5EF4-FFF2-40B4-BE49-F238E27FC236}">
                  <a16:creationId xmlns:a16="http://schemas.microsoft.com/office/drawing/2014/main" id="{665915B0-4647-B7BB-3CDF-D62A16FCB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8">
              <a:extLst>
                <a:ext uri="{FF2B5EF4-FFF2-40B4-BE49-F238E27FC236}">
                  <a16:creationId xmlns:a16="http://schemas.microsoft.com/office/drawing/2014/main" id="{EA416CD1-48B0-ADCA-33F6-A12FBD9EE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41546" y="4088724"/>
            <a:ext cx="6012254" cy="2171405"/>
          </a:xfrm>
          <a:prstGeom prst="rect">
            <a:avLst/>
          </a:prstGeom>
        </p:spPr>
        <p:txBody>
          <a:bodyPr vert="horz" lIns="91440" tIns="45720" rIns="91440" bIns="45720" rtlCol="0" anchor="t">
            <a:normAutofit/>
          </a:bodyPr>
          <a:lstStyle/>
          <a:p>
            <a:pPr marL="0">
              <a:spcBef>
                <a:spcPts val="1400"/>
              </a:spcBef>
            </a:pPr>
            <a:endParaRPr lang="en-US" sz="2000"/>
          </a:p>
          <a:p>
            <a:pPr>
              <a:spcBef>
                <a:spcPts val="1400"/>
              </a:spcBef>
            </a:pPr>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42</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72499" y="390832"/>
            <a:ext cx="3233585" cy="873612"/>
          </a:xfrm>
          <a:prstGeom prst="rect">
            <a:avLst/>
          </a:prstGeom>
        </p:spPr>
        <p:txBody>
          <a:bodyPr vert="horz" lIns="91440" tIns="45720" rIns="91440" bIns="45720" rtlCol="0" anchor="ctr">
            <a:normAutofit/>
          </a:bodyPr>
          <a:lstStyle/>
          <a:p>
            <a:pPr marL="0" indent="0">
              <a:buNone/>
            </a:pPr>
            <a:r>
              <a:rPr lang="en-US" sz="1900" kern="1200">
                <a:solidFill>
                  <a:srgbClr val="FFFFFF"/>
                </a:solidFill>
                <a:latin typeface="+mn-lt"/>
                <a:ea typeface="+mn-ea"/>
                <a:cs typeface="+mn-cs"/>
              </a:rPr>
              <a:t>The decision tree classifier is the model with the highest classification accuracy</a:t>
            </a:r>
          </a:p>
        </p:txBody>
      </p:sp>
      <p:pic>
        <p:nvPicPr>
          <p:cNvPr id="2" name="Imagen 1" descr="Interfaz de usuario gráfica, Texto, Aplicación, Correo electrónico&#10;&#10;El contenido generado por inteligencia artificial puede ser incorrecto.">
            <a:extLst>
              <a:ext uri="{FF2B5EF4-FFF2-40B4-BE49-F238E27FC236}">
                <a16:creationId xmlns:a16="http://schemas.microsoft.com/office/drawing/2014/main" id="{EB4699A4-CBF1-989D-154A-97FF0FB51AAA}"/>
              </a:ext>
            </a:extLst>
          </p:cNvPr>
          <p:cNvPicPr>
            <a:picLocks noChangeAspect="1"/>
          </p:cNvPicPr>
          <p:nvPr/>
        </p:nvPicPr>
        <p:blipFill>
          <a:blip r:embed="rId2"/>
          <a:stretch>
            <a:fillRect/>
          </a:stretch>
        </p:blipFill>
        <p:spPr>
          <a:xfrm>
            <a:off x="432225" y="1969341"/>
            <a:ext cx="11327549" cy="444606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Confusion Matrix</a:t>
            </a:r>
          </a:p>
        </p:txBody>
      </p:sp>
      <p:pic>
        <p:nvPicPr>
          <p:cNvPr id="2" name="Imagen 1" descr="Imagen que contiene Interfaz de usuario gráfica&#10;&#10;El contenido generado por inteligencia artificial puede ser incorrecto.">
            <a:extLst>
              <a:ext uri="{FF2B5EF4-FFF2-40B4-BE49-F238E27FC236}">
                <a16:creationId xmlns:a16="http://schemas.microsoft.com/office/drawing/2014/main" id="{47C7CB73-7535-01A8-2C4C-2E5F3EC12191}"/>
              </a:ext>
            </a:extLst>
          </p:cNvPr>
          <p:cNvPicPr>
            <a:picLocks noChangeAspect="1"/>
          </p:cNvPicPr>
          <p:nvPr/>
        </p:nvPicPr>
        <p:blipFill>
          <a:blip r:embed="rId2"/>
          <a:srcRect r="4391" b="2"/>
          <a:stretch/>
        </p:blipFill>
        <p:spPr>
          <a:xfrm>
            <a:off x="20" y="431"/>
            <a:ext cx="8115280" cy="640831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r>
              <a:rPr lang="en-US" sz="2000"/>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32"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45</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803409" y="762001"/>
            <a:ext cx="4156512" cy="1708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pic>
        <p:nvPicPr>
          <p:cNvPr id="11" name="Picture 10" descr="Lanzamiento de cohete">
            <a:extLst>
              <a:ext uri="{FF2B5EF4-FFF2-40B4-BE49-F238E27FC236}">
                <a16:creationId xmlns:a16="http://schemas.microsoft.com/office/drawing/2014/main" id="{3D14844E-0F52-132A-7BDB-8E4CE9C1E2B0}"/>
              </a:ext>
            </a:extLst>
          </p:cNvPr>
          <p:cNvPicPr>
            <a:picLocks noChangeAspect="1"/>
          </p:cNvPicPr>
          <p:nvPr/>
        </p:nvPicPr>
        <p:blipFill>
          <a:blip r:embed="rId2"/>
          <a:srcRect l="34703" r="6050" b="-4"/>
          <a:stretch/>
        </p:blipFill>
        <p:spPr>
          <a:xfrm>
            <a:off x="-1" y="-2"/>
            <a:ext cx="6096001" cy="6858002"/>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803409" y="2470245"/>
            <a:ext cx="4156512" cy="3769835"/>
          </a:xfrm>
          <a:prstGeom prst="rect">
            <a:avLst/>
          </a:prstGeom>
        </p:spPr>
        <p:txBody>
          <a:bodyPr vert="horz" lIns="91440" tIns="45720" rIns="91440" bIns="45720" rtlCol="0" anchor="ctr">
            <a:normAutofit/>
          </a:bodyPr>
          <a:lstStyle/>
          <a:p>
            <a:pPr marL="0"/>
            <a:r>
              <a:rPr lang="en-US" sz="1700"/>
              <a:t>We can conclude that:</a:t>
            </a:r>
          </a:p>
          <a:p>
            <a:r>
              <a:rPr lang="en-US" sz="1700"/>
              <a:t>The larger the flight amount at a launch site, the greater the success rate at a launch site.</a:t>
            </a:r>
          </a:p>
          <a:p>
            <a:r>
              <a:rPr lang="en-US" sz="1700"/>
              <a:t>Launch success rate started to increase in 2013 till 2020.</a:t>
            </a:r>
          </a:p>
          <a:p>
            <a:r>
              <a:rPr lang="en-US" sz="1700" dirty="0"/>
              <a:t>Orbits ES-L1, GEO, HEO, SSO, VLEO had the most success rate.</a:t>
            </a:r>
          </a:p>
          <a:p>
            <a:r>
              <a:rPr lang="en-US" sz="1700"/>
              <a:t>KSC LC-39A had the most successful launches of any sites.</a:t>
            </a:r>
          </a:p>
          <a:p>
            <a:r>
              <a:rPr lang="en-US" sz="1700"/>
              <a:t>The Decision tree classifier is the best machine learning algorithm for this task.</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657268" y="6356350"/>
            <a:ext cx="1275652"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46</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buNone/>
            </a:pPr>
            <a:r>
              <a:rPr lang="en-US" sz="2200" dirty="0">
                <a:solidFill>
                  <a:schemeClr val="accent3">
                    <a:lumMod val="25000"/>
                  </a:schemeClr>
                </a:solidFill>
                <a:ea typeface="+mn-lt"/>
                <a:cs typeface="+mn-lt"/>
              </a:rPr>
              <a:t>The data was collected using various methods:</a:t>
            </a:r>
            <a:endParaRPr lang="es-ES" dirty="0">
              <a:solidFill>
                <a:schemeClr val="accent3">
                  <a:lumMod val="25000"/>
                </a:schemeClr>
              </a:solidFill>
              <a:ea typeface="Calibri" panose="020F0502020204030204"/>
              <a:cs typeface="Calibri" panose="020F0502020204030204"/>
            </a:endParaRPr>
          </a:p>
          <a:p>
            <a:r>
              <a:rPr lang="en-US" sz="2200" dirty="0">
                <a:solidFill>
                  <a:schemeClr val="accent3">
                    <a:lumMod val="25000"/>
                  </a:schemeClr>
                </a:solidFill>
                <a:ea typeface="+mn-lt"/>
                <a:cs typeface="+mn-lt"/>
              </a:rPr>
              <a:t>Data collection was done using GET request to the SpaceX API.</a:t>
            </a:r>
            <a:endParaRPr lang="en-US" dirty="0">
              <a:solidFill>
                <a:schemeClr val="accent3">
                  <a:lumMod val="25000"/>
                </a:schemeClr>
              </a:solidFill>
            </a:endParaRPr>
          </a:p>
          <a:p>
            <a:r>
              <a:rPr lang="en-US" sz="2200" dirty="0">
                <a:solidFill>
                  <a:schemeClr val="accent3">
                    <a:lumMod val="25000"/>
                  </a:schemeClr>
                </a:solidFill>
                <a:ea typeface="+mn-lt"/>
                <a:cs typeface="+mn-lt"/>
              </a:rPr>
              <a:t>Next, we decoded the response content as a Json using .</a:t>
            </a:r>
            <a:r>
              <a:rPr lang="en-US" sz="2200" dirty="0" err="1">
                <a:solidFill>
                  <a:schemeClr val="accent3">
                    <a:lumMod val="25000"/>
                  </a:schemeClr>
                </a:solidFill>
                <a:ea typeface="+mn-lt"/>
                <a:cs typeface="+mn-lt"/>
              </a:rPr>
              <a:t>json</a:t>
            </a:r>
            <a:r>
              <a:rPr lang="en-US" sz="2200" dirty="0">
                <a:solidFill>
                  <a:schemeClr val="accent3">
                    <a:lumMod val="25000"/>
                  </a:schemeClr>
                </a:solidFill>
                <a:ea typeface="+mn-lt"/>
                <a:cs typeface="+mn-lt"/>
              </a:rPr>
              <a:t>() function call and turn it into a pandas </a:t>
            </a:r>
            <a:r>
              <a:rPr lang="en-US" sz="2200" dirty="0" err="1">
                <a:solidFill>
                  <a:schemeClr val="accent3">
                    <a:lumMod val="25000"/>
                  </a:schemeClr>
                </a:solidFill>
                <a:ea typeface="+mn-lt"/>
                <a:cs typeface="+mn-lt"/>
              </a:rPr>
              <a:t>dataframe</a:t>
            </a:r>
            <a:r>
              <a:rPr lang="en-US" sz="2200" dirty="0">
                <a:solidFill>
                  <a:schemeClr val="accent3">
                    <a:lumMod val="25000"/>
                  </a:schemeClr>
                </a:solidFill>
                <a:ea typeface="+mn-lt"/>
                <a:cs typeface="+mn-lt"/>
              </a:rPr>
              <a:t> using .</a:t>
            </a:r>
            <a:r>
              <a:rPr lang="en-US" sz="2200" dirty="0" err="1">
                <a:solidFill>
                  <a:schemeClr val="accent3">
                    <a:lumMod val="25000"/>
                  </a:schemeClr>
                </a:solidFill>
                <a:ea typeface="+mn-lt"/>
                <a:cs typeface="+mn-lt"/>
              </a:rPr>
              <a:t>json_normalize</a:t>
            </a:r>
            <a:r>
              <a:rPr lang="en-US" sz="2200" dirty="0">
                <a:solidFill>
                  <a:schemeClr val="accent3">
                    <a:lumMod val="25000"/>
                  </a:schemeClr>
                </a:solidFill>
                <a:ea typeface="+mn-lt"/>
                <a:cs typeface="+mn-lt"/>
              </a:rPr>
              <a:t>().</a:t>
            </a:r>
            <a:endParaRPr lang="en-US" dirty="0">
              <a:solidFill>
                <a:schemeClr val="accent3">
                  <a:lumMod val="25000"/>
                </a:schemeClr>
              </a:solidFill>
              <a:ea typeface="Calibri" panose="020F0502020204030204"/>
              <a:cs typeface="Calibri" panose="020F0502020204030204"/>
            </a:endParaRPr>
          </a:p>
          <a:p>
            <a:r>
              <a:rPr lang="en-US" sz="2200" dirty="0">
                <a:solidFill>
                  <a:schemeClr val="accent3">
                    <a:lumMod val="25000"/>
                  </a:schemeClr>
                </a:solidFill>
                <a:ea typeface="+mn-lt"/>
                <a:cs typeface="+mn-lt"/>
              </a:rPr>
              <a:t>We then cleaned the data, checked for missing values and fill in missing values where necessary.</a:t>
            </a:r>
            <a:endParaRPr lang="en-US" dirty="0">
              <a:solidFill>
                <a:schemeClr val="accent3">
                  <a:lumMod val="25000"/>
                </a:schemeClr>
              </a:solidFill>
              <a:ea typeface="Calibri" panose="020F0502020204030204"/>
              <a:cs typeface="Calibri" panose="020F0502020204030204"/>
            </a:endParaRPr>
          </a:p>
          <a:p>
            <a:r>
              <a:rPr lang="en-US" sz="2200" dirty="0">
                <a:solidFill>
                  <a:schemeClr val="accent3">
                    <a:lumMod val="25000"/>
                  </a:schemeClr>
                </a:solidFill>
                <a:ea typeface="+mn-lt"/>
                <a:cs typeface="+mn-lt"/>
              </a:rPr>
              <a:t>In addition, we performed web scraping from Wikipedia for Falcon 9 launch records with </a:t>
            </a:r>
            <a:r>
              <a:rPr lang="en-US" sz="2200" dirty="0" err="1">
                <a:solidFill>
                  <a:schemeClr val="accent3">
                    <a:lumMod val="25000"/>
                  </a:schemeClr>
                </a:solidFill>
                <a:ea typeface="+mn-lt"/>
                <a:cs typeface="+mn-lt"/>
              </a:rPr>
              <a:t>BeautifulSoup</a:t>
            </a:r>
            <a:r>
              <a:rPr lang="en-US" sz="2200" dirty="0">
                <a:solidFill>
                  <a:schemeClr val="accent3">
                    <a:lumMod val="25000"/>
                  </a:schemeClr>
                </a:solidFill>
                <a:ea typeface="+mn-lt"/>
                <a:cs typeface="+mn-lt"/>
              </a:rPr>
              <a:t>.</a:t>
            </a:r>
            <a:endParaRPr lang="en-US" dirty="0">
              <a:solidFill>
                <a:schemeClr val="accent3">
                  <a:lumMod val="25000"/>
                </a:schemeClr>
              </a:solidFill>
              <a:ea typeface="+mn-lt"/>
              <a:cs typeface="+mn-lt"/>
            </a:endParaRPr>
          </a:p>
          <a:p>
            <a:r>
              <a:rPr lang="en-US" sz="2200" dirty="0">
                <a:solidFill>
                  <a:schemeClr val="accent3">
                    <a:lumMod val="25000"/>
                  </a:schemeClr>
                </a:solidFill>
                <a:ea typeface="+mn-lt"/>
                <a:cs typeface="+mn-lt"/>
              </a:rPr>
              <a:t>The objective was to extract the launch records as HTML table, parse the table and convert it to a pandas </a:t>
            </a:r>
            <a:r>
              <a:rPr lang="en-US" sz="2200" dirty="0" err="1">
                <a:solidFill>
                  <a:schemeClr val="accent3">
                    <a:lumMod val="25000"/>
                  </a:schemeClr>
                </a:solidFill>
                <a:ea typeface="+mn-lt"/>
                <a:cs typeface="+mn-lt"/>
              </a:rPr>
              <a:t>dataframe</a:t>
            </a:r>
            <a:r>
              <a:rPr lang="en-US" sz="2200" dirty="0">
                <a:solidFill>
                  <a:schemeClr val="accent3">
                    <a:lumMod val="25000"/>
                  </a:schemeClr>
                </a:solidFill>
                <a:ea typeface="+mn-lt"/>
                <a:cs typeface="+mn-lt"/>
              </a:rPr>
              <a:t> for future analysis.</a:t>
            </a:r>
            <a:endParaRPr lang="en-US" dirty="0">
              <a:solidFill>
                <a:schemeClr val="accent3">
                  <a:lumMod val="25000"/>
                </a:schemeClr>
              </a:solidFill>
              <a:ea typeface="Calibri" panose="020F0502020204030204"/>
              <a:cs typeface="Calibri" panose="020F0502020204030204"/>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69938" y="1787525"/>
            <a:ext cx="5148263" cy="4238625"/>
          </a:xfrm>
          <a:prstGeom prst="rect">
            <a:avLst/>
          </a:prstGeom>
        </p:spPr>
        <p:txBody>
          <a:bodyPr vert="horz" lIns="91440" tIns="45720" rIns="91440" bIns="45720" rtlCol="0" anchor="t">
            <a:normAutofit/>
          </a:bodyPr>
          <a:lstStyle/>
          <a:p>
            <a:r>
              <a:rPr lang="en-US" sz="2200" dirty="0">
                <a:solidFill>
                  <a:schemeClr val="accent3">
                    <a:lumMod val="25000"/>
                  </a:schemeClr>
                </a:solidFill>
                <a:latin typeface="Abadi"/>
                <a:ea typeface="+mn-lt"/>
                <a:cs typeface="+mn-lt"/>
              </a:rPr>
              <a:t>We used the GET request to the SpaceX API to collect data, clean the requested data and did some data wrangling and formatting, finally store it in a data frame.</a:t>
            </a:r>
            <a:endParaRPr lang="en-US">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a:t>
            </a:r>
            <a:r>
              <a:rPr lang="en-US" sz="1800" dirty="0">
                <a:solidFill>
                  <a:srgbClr val="1C7DDB"/>
                </a:solidFill>
                <a:ea typeface="+mn-lt"/>
                <a:cs typeface="+mn-lt"/>
                <a:hlinkClick r:id="rId3"/>
              </a:rPr>
              <a:t>https://github.com/Rarmente90/Wiinig_Space_Race_with_Data_Science/blob/main/Lab1-Data_Collection_SpaceX_API.ipynb</a:t>
            </a:r>
            <a:endParaRPr lang="en-US" sz="1800">
              <a:solidFill>
                <a:srgbClr val="1C7DDB"/>
              </a:solidFill>
              <a:latin typeface="Abadi"/>
              <a:ea typeface="+mn-lt"/>
              <a:cs typeface="+mn-lt"/>
            </a:endParaRPr>
          </a:p>
          <a:p>
            <a:pPr marL="0" indent="0">
              <a:lnSpc>
                <a:spcPct val="100000"/>
              </a:lnSpc>
              <a:spcBef>
                <a:spcPts val="1400"/>
              </a:spcBef>
              <a:buNone/>
            </a:pPr>
            <a:endParaRPr lang="en-US" sz="1800" dirty="0">
              <a:solidFill>
                <a:srgbClr val="1C7DDB"/>
              </a:solidFill>
              <a:ea typeface="Calibri"/>
              <a:cs typeface="Calibri"/>
            </a:endParaRPr>
          </a:p>
          <a:p>
            <a:endParaRPr lang="en-US"/>
          </a:p>
          <a:p>
            <a:endParaRPr lang="en-US">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descr="Diagrama&#10;&#10;El contenido generado por inteligencia artificial puede ser incorrecto.">
            <a:extLst>
              <a:ext uri="{FF2B5EF4-FFF2-40B4-BE49-F238E27FC236}">
                <a16:creationId xmlns:a16="http://schemas.microsoft.com/office/drawing/2014/main" id="{4F26C2EE-1868-B0E8-A5C4-81679A5EDC65}"/>
              </a:ext>
            </a:extLst>
          </p:cNvPr>
          <p:cNvPicPr>
            <a:picLocks noChangeAspect="1"/>
          </p:cNvPicPr>
          <p:nvPr/>
        </p:nvPicPr>
        <p:blipFill>
          <a:blip r:embed="rId4"/>
          <a:stretch>
            <a:fillRect/>
          </a:stretch>
        </p:blipFill>
        <p:spPr>
          <a:xfrm>
            <a:off x="6030913" y="1568450"/>
            <a:ext cx="5387975" cy="44577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16088"/>
            <a:ext cx="4999038" cy="4446587"/>
          </a:xfrm>
          <a:prstGeom prst="rect">
            <a:avLst/>
          </a:prstGeom>
        </p:spPr>
        <p:txBody>
          <a:bodyPr lIns="91440" tIns="45720" rIns="91440" bIns="45720" anchor="t">
            <a:noAutofit/>
          </a:bodyPr>
          <a:lstStyle/>
          <a:p>
            <a:r>
              <a:rPr lang="en-US" sz="2200" dirty="0">
                <a:solidFill>
                  <a:schemeClr val="accent3">
                    <a:lumMod val="25000"/>
                  </a:schemeClr>
                </a:solidFill>
                <a:ea typeface="+mn-lt"/>
                <a:cs typeface="+mn-lt"/>
              </a:rPr>
              <a:t>We applied web scrapping to </a:t>
            </a:r>
            <a:r>
              <a:rPr lang="en-US" sz="2200" dirty="0" err="1">
                <a:solidFill>
                  <a:schemeClr val="accent3">
                    <a:lumMod val="25000"/>
                  </a:schemeClr>
                </a:solidFill>
                <a:ea typeface="+mn-lt"/>
                <a:cs typeface="+mn-lt"/>
              </a:rPr>
              <a:t>webscrap</a:t>
            </a:r>
            <a:r>
              <a:rPr lang="en-US" sz="2200" dirty="0">
                <a:solidFill>
                  <a:schemeClr val="accent3">
                    <a:lumMod val="25000"/>
                  </a:schemeClr>
                </a:solidFill>
                <a:ea typeface="+mn-lt"/>
                <a:cs typeface="+mn-lt"/>
              </a:rPr>
              <a:t> Falcon 9 launch records with </a:t>
            </a:r>
            <a:r>
              <a:rPr lang="en-US" sz="2200" dirty="0" err="1">
                <a:solidFill>
                  <a:schemeClr val="accent3">
                    <a:lumMod val="25000"/>
                  </a:schemeClr>
                </a:solidFill>
                <a:ea typeface="+mn-lt"/>
                <a:cs typeface="+mn-lt"/>
              </a:rPr>
              <a:t>BeautifulSoup</a:t>
            </a:r>
            <a:endParaRPr lang="en-US" dirty="0" err="1">
              <a:solidFill>
                <a:schemeClr val="accent3">
                  <a:lumMod val="25000"/>
                </a:schemeClr>
              </a:solidFill>
              <a:ea typeface="+mn-lt"/>
              <a:cs typeface="+mn-lt"/>
            </a:endParaRPr>
          </a:p>
          <a:p>
            <a:r>
              <a:rPr lang="en-US" sz="2200" dirty="0">
                <a:solidFill>
                  <a:schemeClr val="accent3">
                    <a:lumMod val="25000"/>
                  </a:schemeClr>
                </a:solidFill>
                <a:ea typeface="+mn-lt"/>
                <a:cs typeface="+mn-lt"/>
              </a:rPr>
              <a:t>We parsed the table and converted it into a pandas </a:t>
            </a:r>
            <a:r>
              <a:rPr lang="en-US" sz="2200" dirty="0" err="1">
                <a:solidFill>
                  <a:schemeClr val="accent3">
                    <a:lumMod val="25000"/>
                  </a:schemeClr>
                </a:solidFill>
                <a:ea typeface="+mn-lt"/>
                <a:cs typeface="+mn-lt"/>
              </a:rPr>
              <a:t>dataframe</a:t>
            </a:r>
            <a:r>
              <a:rPr lang="en-US" sz="2200" dirty="0">
                <a:solidFill>
                  <a:schemeClr val="accent3">
                    <a:lumMod val="25000"/>
                  </a:schemeClr>
                </a:solidFill>
                <a:ea typeface="+mn-lt"/>
                <a:cs typeface="+mn-lt"/>
              </a:rPr>
              <a:t>.</a:t>
            </a:r>
            <a:endParaRPr lang="en-US">
              <a:solidFill>
                <a:schemeClr val="accent3">
                  <a:lumMod val="25000"/>
                </a:schemeClr>
              </a:solidFill>
              <a:ea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This is de link:</a:t>
            </a:r>
          </a:p>
          <a:p>
            <a:pPr marL="0" indent="0">
              <a:lnSpc>
                <a:spcPct val="100000"/>
              </a:lnSpc>
              <a:spcBef>
                <a:spcPts val="1400"/>
              </a:spcBef>
              <a:buNone/>
            </a:pPr>
            <a:r>
              <a:rPr lang="en-US" sz="2200" dirty="0">
                <a:solidFill>
                  <a:schemeClr val="accent3">
                    <a:lumMod val="25000"/>
                  </a:schemeClr>
                </a:solidFill>
                <a:ea typeface="+mn-lt"/>
                <a:cs typeface="+mn-lt"/>
                <a:hlinkClick r:id="rId3"/>
              </a:rPr>
              <a:t>https://github.com/Rarmente90/Wiinig_Space_Race_with_Data_Science/blob/main/Lab1-Data_Collection_SpaceX_API.ipynb</a:t>
            </a:r>
            <a:endParaRPr lang="en-US">
              <a:solidFill>
                <a:schemeClr val="accent3">
                  <a:lumMod val="25000"/>
                </a:schemeClr>
              </a:solidFill>
              <a:ea typeface="+mn-lt"/>
              <a:cs typeface="+mn-lt"/>
              <a:hlinkClick r:id="rId3"/>
            </a:endParaRPr>
          </a:p>
          <a:p>
            <a:pPr marL="0" indent="0">
              <a:lnSpc>
                <a:spcPct val="100000"/>
              </a:lnSpc>
              <a:spcBef>
                <a:spcPts val="1400"/>
              </a:spcBef>
              <a:buNone/>
            </a:pPr>
            <a:endParaRPr lang="en-US" sz="2200" dirty="0">
              <a:solidFill>
                <a:schemeClr val="accent3">
                  <a:lumMod val="25000"/>
                </a:schemeClr>
              </a:solidFill>
              <a:ea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descr="Diagrama&#10;&#10;El contenido generado por inteligencia artificial puede ser incorrecto.">
            <a:extLst>
              <a:ext uri="{FF2B5EF4-FFF2-40B4-BE49-F238E27FC236}">
                <a16:creationId xmlns:a16="http://schemas.microsoft.com/office/drawing/2014/main" id="{512308FF-91AE-80F9-E20F-C0E899A1E877}"/>
              </a:ext>
            </a:extLst>
          </p:cNvPr>
          <p:cNvPicPr>
            <a:picLocks noChangeAspect="1"/>
          </p:cNvPicPr>
          <p:nvPr/>
        </p:nvPicPr>
        <p:blipFill>
          <a:blip r:embed="rId4"/>
          <a:stretch>
            <a:fillRect/>
          </a:stretch>
        </p:blipFill>
        <p:spPr>
          <a:xfrm>
            <a:off x="5918859" y="1582858"/>
            <a:ext cx="5518150" cy="390842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Panorámica</PresentationFormat>
  <Paragraphs>234</Paragraphs>
  <Slides>47</Slides>
  <Notes>4</Notes>
  <HiddenSlides>0</HiddenSlides>
  <MMClips>0</MMClips>
  <ScaleCrop>false</ScaleCrop>
  <HeadingPairs>
    <vt:vector size="4" baseType="variant">
      <vt:variant>
        <vt:lpstr>Tema</vt:lpstr>
      </vt:variant>
      <vt:variant>
        <vt:i4>1</vt:i4>
      </vt:variant>
      <vt:variant>
        <vt:lpstr>Títulos de diapositiva</vt:lpstr>
      </vt:variant>
      <vt:variant>
        <vt:i4>47</vt:i4>
      </vt:variant>
    </vt:vector>
  </HeadingPairs>
  <TitlesOfParts>
    <vt:vector size="48"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674</cp:revision>
  <dcterms:created xsi:type="dcterms:W3CDTF">2021-04-29T18:58:34Z</dcterms:created>
  <dcterms:modified xsi:type="dcterms:W3CDTF">2025-02-12T17:01:05Z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